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Lst>
  <p:notesMasterIdLst>
    <p:notesMasterId r:id="rId28"/>
  </p:notesMasterIdLst>
  <p:handoutMasterIdLst>
    <p:handoutMasterId r:id="rId29"/>
  </p:handoutMasterIdLst>
  <p:sldIdLst>
    <p:sldId id="272" r:id="rId8"/>
    <p:sldId id="302" r:id="rId9"/>
    <p:sldId id="303" r:id="rId10"/>
    <p:sldId id="304" r:id="rId11"/>
    <p:sldId id="305" r:id="rId12"/>
    <p:sldId id="311" r:id="rId13"/>
    <p:sldId id="306" r:id="rId14"/>
    <p:sldId id="307" r:id="rId15"/>
    <p:sldId id="308" r:id="rId16"/>
    <p:sldId id="309" r:id="rId17"/>
    <p:sldId id="313" r:id="rId18"/>
    <p:sldId id="312" r:id="rId19"/>
    <p:sldId id="314" r:id="rId20"/>
    <p:sldId id="310" r:id="rId21"/>
    <p:sldId id="318" r:id="rId22"/>
    <p:sldId id="317" r:id="rId23"/>
    <p:sldId id="316" r:id="rId24"/>
    <p:sldId id="315" r:id="rId25"/>
    <p:sldId id="300" r:id="rId26"/>
    <p:sldId id="301" r:id="rId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p:cViewPr varScale="1">
        <p:scale>
          <a:sx n="87" d="100"/>
          <a:sy n="87" d="100"/>
        </p:scale>
        <p:origin x="612" y="90"/>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06.12.2015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06.12.2015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Рассказываем</a:t>
            </a:r>
            <a:r>
              <a:rPr lang="ru-RU" baseline="0" dirty="0" smtClean="0"/>
              <a:t> про то, что в современном мире очень важен как код, работающий в облаке, так и код, работающий на разных клиентских устройствах. Майкрософт – единственная компания, которая контролирует платформу как в облаке, так и на различных клиентах (ПК, </a:t>
            </a:r>
            <a:r>
              <a:rPr lang="ru-RU" baseline="0" dirty="0" err="1" smtClean="0"/>
              <a:t>таблет</a:t>
            </a:r>
            <a:r>
              <a:rPr lang="ru-RU" baseline="0" dirty="0" smtClean="0"/>
              <a:t>, смартфон, гостиная, устройства)</a:t>
            </a:r>
            <a:endParaRPr lang="ru-R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1E0888-CB3E-4832-BEBB-E0F202249C7E}" type="datetime1">
              <a:rPr lang="en-US" smtClean="0"/>
              <a:t>12/6/2015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5913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Обратимся</a:t>
            </a:r>
            <a:r>
              <a:rPr lang="ru-RU" baseline="0" dirty="0" smtClean="0"/>
              <a:t> к истории. Все начиналось с </a:t>
            </a:r>
            <a:r>
              <a:rPr lang="en-US" baseline="0" dirty="0" smtClean="0"/>
              <a:t>Windows Phone </a:t>
            </a:r>
            <a:r>
              <a:rPr lang="ru-RU" baseline="0" dirty="0" smtClean="0"/>
              <a:t>и </a:t>
            </a:r>
            <a:r>
              <a:rPr lang="en-US" baseline="0" dirty="0" smtClean="0"/>
              <a:t>Windows 8</a:t>
            </a:r>
            <a:r>
              <a:rPr lang="ru-RU" baseline="0" dirty="0" smtClean="0"/>
              <a:t>, которые были разными платформами – с общим дизайном и немного похожими моделями программирования. </a:t>
            </a:r>
            <a:r>
              <a:rPr lang="en-US" baseline="0" dirty="0" smtClean="0"/>
              <a:t>Windows 8 – </a:t>
            </a:r>
            <a:r>
              <a:rPr lang="ru-RU" baseline="0" dirty="0" smtClean="0"/>
              <a:t>общее ядро. </a:t>
            </a:r>
            <a:r>
              <a:rPr lang="en-US" baseline="0" dirty="0" smtClean="0"/>
              <a:t>Windows 8.1 – </a:t>
            </a:r>
            <a:r>
              <a:rPr lang="ru-RU" baseline="0" dirty="0" smtClean="0"/>
              <a:t>общее ядро и общее </a:t>
            </a:r>
            <a:r>
              <a:rPr lang="en-US" baseline="0" dirty="0" smtClean="0"/>
              <a:t>API. </a:t>
            </a:r>
            <a:r>
              <a:rPr lang="ru-RU" baseline="0" dirty="0" smtClean="0"/>
              <a:t>Это та точка, на которой мы находимся сейчас.</a:t>
            </a:r>
            <a:endParaRPr lang="ru-RU"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507630-F571-4A70-B21F-3815D6E4AFC1}"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752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2029885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8</a:t>
            </a:fld>
            <a:endParaRPr lang="en-US">
              <a:solidFill>
                <a:prstClr val="black"/>
              </a:solidFill>
              <a:latin typeface="Arial"/>
            </a:endParaRPr>
          </a:p>
        </p:txBody>
      </p:sp>
    </p:spTree>
    <p:extLst>
      <p:ext uri="{BB962C8B-B14F-4D97-AF65-F5344CB8AC3E}">
        <p14:creationId xmlns:p14="http://schemas.microsoft.com/office/powerpoint/2010/main" val="108959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So let’s take a look at the different ways you can build</a:t>
            </a:r>
            <a:r>
              <a:rPr lang="en-US" baseline="0" dirty="0" smtClean="0"/>
              <a:t> apps for Windows 10.</a:t>
            </a:r>
          </a:p>
          <a:p>
            <a:endParaRPr lang="en-US" baseline="0" dirty="0" smtClean="0"/>
          </a:p>
          <a:p>
            <a:r>
              <a:rPr lang="en-US" baseline="0" dirty="0" smtClean="0"/>
              <a:t>&lt;click&gt;</a:t>
            </a:r>
          </a:p>
          <a:p>
            <a:endParaRPr lang="en-US" baseline="0" dirty="0" smtClean="0"/>
          </a:p>
          <a:p>
            <a:r>
              <a:rPr lang="en-US" baseline="0" dirty="0" smtClean="0"/>
              <a:t>First of all there are the ‘traditional’ ways of building apps for Windows desktop, using tools such as WPF, MFC and full .NET. These are what we term ‘CWA’ (Classic Windows Apps) and are still a great way of building apps for Windows desktop. Although, note that we are working on some tools, called Project ‘Centennial’ that will allow CWAs to be packaged for distribution through the Windows Store – more on that later.</a:t>
            </a:r>
          </a:p>
          <a:p>
            <a:endParaRPr lang="en-US" baseline="0" dirty="0" smtClean="0"/>
          </a:p>
          <a:p>
            <a:r>
              <a:rPr lang="en-US" baseline="0" dirty="0" smtClean="0"/>
              <a:t>&lt;click&gt;</a:t>
            </a:r>
          </a:p>
          <a:p>
            <a:endParaRPr lang="en-US" baseline="0" dirty="0" smtClean="0"/>
          </a:p>
          <a:p>
            <a:r>
              <a:rPr lang="en-US" baseline="0" dirty="0" smtClean="0"/>
              <a:t>Then, we’ve got the new UWP, which is based on the Windows Runtime APIs that we used for building Windows Store apps in Windows 8.x and Windows Phone 8.1. Here you can use HTML and JavaScript to create universal Windows apps, or XAML and C#/VB or C++, or you can use DirectX and one of the many popular middleware packages to create games. And these all build upon the UWP APIs and can run across all Windows 10 devices.</a:t>
            </a:r>
          </a:p>
          <a:p>
            <a:endParaRPr lang="en-US" baseline="0" dirty="0" smtClean="0"/>
          </a:p>
          <a:p>
            <a:r>
              <a:rPr lang="en-US" baseline="0" dirty="0" smtClean="0"/>
              <a:t>&lt;click&gt;</a:t>
            </a:r>
          </a:p>
          <a:p>
            <a:endParaRPr lang="en-US" baseline="0" dirty="0" smtClean="0"/>
          </a:p>
          <a:p>
            <a:r>
              <a:rPr lang="en-US" baseline="0" dirty="0" smtClean="0"/>
              <a:t>Finally, we’ve got a number of bridging technologies. We want to enable developers to use whichever technologies they are comfortable with, and help them to create Windows apps. So we’ve got eh Windows Bridge for iOS, the Windows Bridge for Android, hosted Web Apps to help web sites to be discoverable through the Windows Store and to call UWP APIs, and a Bridge for classical Windows Apps. More on all of those soon.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0E83BD9-5195-4298-B962-E0672DF7C7D2}" type="slidenum">
              <a:rPr kumimoji="0" lang="en-GB"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GB"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13787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it’s a big</a:t>
            </a:r>
            <a:r>
              <a:rPr lang="en-GB" baseline="0" dirty="0" smtClean="0"/>
              <a:t> API!</a:t>
            </a:r>
          </a:p>
          <a:p>
            <a:endParaRPr lang="en-GB" baseline="0" dirty="0" smtClean="0"/>
          </a:p>
          <a:p>
            <a:r>
              <a:rPr lang="en-GB" baseline="0" dirty="0" smtClean="0"/>
              <a:t>Here’s just a sample of some of the feature areas that UWP APIs cover.</a:t>
            </a:r>
          </a:p>
          <a:p>
            <a:endParaRPr lang="en-GB" baseline="0" dirty="0" smtClean="0"/>
          </a:p>
          <a:p>
            <a:r>
              <a:rPr lang="en-GB" baseline="0" dirty="0" smtClean="0"/>
              <a:t>As you build apps against the UWP, you will find that the vast majority of the things you want to enable can be achieved by APIs that are in the UWP – and therefore available across all Windows 10 devices. We do have a way of calling device family-specific APIs, and we’ll come onto that shortly. But most of what you need can be found in the UWP.</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0368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latin typeface="Calibri" panose="020F0502020204030204"/>
              </a:rPr>
              <a:pPr/>
              <a:t>15</a:t>
            </a:fld>
            <a:endParaRPr lang="en-US" dirty="0">
              <a:solidFill>
                <a:prstClr val="black"/>
              </a:solidFill>
              <a:latin typeface="Calibri" panose="020F0502020204030204"/>
            </a:endParaRPr>
          </a:p>
        </p:txBody>
      </p:sp>
      <p:sp>
        <p:nvSpPr>
          <p:cNvPr id="5"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Calibri" panose="020F0502020204030204"/>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Calibri" panose="020F0502020204030204"/>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Calibri" panose="020F0502020204030204"/>
              </a:rPr>
            </a:br>
            <a:r>
              <a:rPr lang="en-US" sz="500" dirty="0" smtClean="0">
                <a:solidFill>
                  <a:srgbClr val="000000"/>
                </a:solidFill>
                <a:latin typeface="Calibri" panose="020F0502020204030204"/>
              </a:rPr>
              <a:t>MICROSOFT MAKES NO WARRANTIES, EXPRESS, IMPLIED OR STATUTORY, AS TO THE INFORMATION IN THIS PRESENTATION.</a:t>
            </a:r>
          </a:p>
        </p:txBody>
      </p:sp>
    </p:spTree>
    <p:extLst>
      <p:ext uri="{BB962C8B-B14F-4D97-AF65-F5344CB8AC3E}">
        <p14:creationId xmlns:p14="http://schemas.microsoft.com/office/powerpoint/2010/main" val="296085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12/6/2015 4:35 PM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20</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1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5" y="1419367"/>
            <a:ext cx="10768803" cy="15173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12"/>
          <p:cNvSpPr>
            <a:spLocks noGrp="1"/>
          </p:cNvSpPr>
          <p:nvPr>
            <p:ph type="body" sz="quarter" idx="13" hasCustomPrompt="1"/>
          </p:nvPr>
        </p:nvSpPr>
        <p:spPr>
          <a:xfrm>
            <a:off x="609601" y="948517"/>
            <a:ext cx="10985611"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4" name="Title 1"/>
          <p:cNvSpPr>
            <a:spLocks noGrp="1"/>
          </p:cNvSpPr>
          <p:nvPr>
            <p:ph type="title"/>
          </p:nvPr>
        </p:nvSpPr>
        <p:spPr>
          <a:xfrm>
            <a:off x="560714" y="249239"/>
            <a:ext cx="11034500" cy="678811"/>
          </a:xfrm>
        </p:spPr>
        <p:txBody>
          <a:bodyPr lIns="0" anchor="t" anchorCtr="0">
            <a:noAutofit/>
          </a:bodyPr>
          <a:lstStyle>
            <a:lvl1pPr algn="l">
              <a:defRPr sz="4400" b="0"/>
            </a:lvl1pPr>
          </a:lstStyle>
          <a:p>
            <a:r>
              <a:rPr lang="en-US" dirty="0" smtClean="0"/>
              <a:t>Click to edit Master title style</a:t>
            </a:r>
            <a:endParaRPr lang="en-US" dirty="0"/>
          </a:p>
        </p:txBody>
      </p:sp>
    </p:spTree>
    <p:extLst>
      <p:ext uri="{BB962C8B-B14F-4D97-AF65-F5344CB8AC3E}">
        <p14:creationId xmlns:p14="http://schemas.microsoft.com/office/powerpoint/2010/main" val="2518574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12/6/2015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6112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2"/>
            <a:ext cx="12192000"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5" tIns="45725" rIns="45725" bIns="45725" numCol="1" spcCol="0" rtlCol="0" fromWordArt="0" anchor="ctr" anchorCtr="0" forceAA="0" compatLnSpc="1">
            <a:prstTxWarp prst="textNoShape">
              <a:avLst/>
            </a:prstTxWarp>
            <a:noAutofit/>
          </a:bodyPr>
          <a:lstStyle/>
          <a:p>
            <a:pPr algn="ctr" defTabSz="914137" fontAlgn="base">
              <a:spcBef>
                <a:spcPct val="0"/>
              </a:spcBef>
              <a:spcAft>
                <a:spcPct val="0"/>
              </a:spcAft>
            </a:pPr>
            <a:endParaRPr lang="en-US" sz="1867"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5" y="1447800"/>
            <a:ext cx="11155093" cy="1955472"/>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40" indent="0">
              <a:buNone/>
              <a:defRPr>
                <a:gradFill>
                  <a:gsLst>
                    <a:gs pos="1250">
                      <a:srgbClr val="000000"/>
                    </a:gs>
                    <a:gs pos="100000">
                      <a:srgbClr val="000000"/>
                    </a:gs>
                  </a:gsLst>
                  <a:lin ang="5400000" scaled="0"/>
                </a:gradFill>
                <a:latin typeface="Consolas" pitchFamily="49" charset="0"/>
                <a:cs typeface="Consolas" pitchFamily="49" charset="0"/>
              </a:defRPr>
            </a:lvl2pPr>
            <a:lvl3pPr marL="573112"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33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173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6.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image" Target="../media/image16.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image" Target="../media/image20.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 id="2147483681" r:id="rId21"/>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7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37.png"/><Relationship Id="rId3" Type="http://schemas.openxmlformats.org/officeDocument/2006/relationships/image" Target="../media/image43.png"/><Relationship Id="rId21" Type="http://schemas.openxmlformats.org/officeDocument/2006/relationships/image" Target="../media/image61.png"/><Relationship Id="rId34" Type="http://schemas.openxmlformats.org/officeDocument/2006/relationships/image" Target="../media/image32.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31.png"/><Relationship Id="rId38"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40.png"/><Relationship Id="rId1" Type="http://schemas.openxmlformats.org/officeDocument/2006/relationships/slideLayout" Target="../slideLayouts/slideLayout5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30.png"/><Relationship Id="rId37" Type="http://schemas.openxmlformats.org/officeDocument/2006/relationships/image" Target="../media/image35.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39.jpeg"/><Relationship Id="rId36" Type="http://schemas.openxmlformats.org/officeDocument/2006/relationships/image" Target="../media/image34.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38.png"/><Relationship Id="rId30" Type="http://schemas.openxmlformats.org/officeDocument/2006/relationships/image" Target="../media/image42.png"/><Relationship Id="rId35"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chor="ctr">
            <a:noAutofit/>
          </a:bodyPr>
          <a:lstStyle/>
          <a:p>
            <a:pPr defTabSz="762000">
              <a:lnSpc>
                <a:spcPct val="100000"/>
              </a:lnSpc>
            </a:pPr>
            <a:r>
              <a:rPr lang="ru-RU" sz="4000" dirty="0" smtClean="0"/>
              <a:t>Введение в разработку универсальных приложений на платформе </a:t>
            </a:r>
            <a:r>
              <a:rPr lang="en-US" sz="4000" dirty="0" smtClean="0"/>
              <a:t>Windows</a:t>
            </a:r>
            <a:br>
              <a:rPr lang="en-US" sz="4000" dirty="0" smtClean="0"/>
            </a:br>
            <a:r>
              <a:rPr lang="ru-RU" sz="4000" smtClean="0"/>
              <a:t/>
            </a:r>
            <a:br>
              <a:rPr lang="ru-RU" sz="4000" smtClean="0"/>
            </a:br>
            <a:r>
              <a:rPr lang="ru-RU" sz="4000" smtClean="0"/>
              <a:t>Модуль 1.1: </a:t>
            </a:r>
            <a:r>
              <a:rPr lang="ru-RU" sz="4000" dirty="0" smtClean="0"/>
              <a:t>Введение в </a:t>
            </a:r>
            <a:r>
              <a:rPr lang="en-US" sz="4000" dirty="0" smtClean="0"/>
              <a:t>UWP</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ru-RU" dirty="0" smtClean="0"/>
              <a:t>Дмитрий Сошников</a:t>
            </a:r>
            <a:endParaRPr lang="en-US" dirty="0" smtClean="0"/>
          </a:p>
          <a:p>
            <a:r>
              <a:rPr lang="en-US" sz="2400" dirty="0" smtClean="0"/>
              <a:t>dmitryso@microsoft.com | twitter.com/</a:t>
            </a:r>
            <a:r>
              <a:rPr lang="en-US" sz="2400" dirty="0" err="1" smtClean="0"/>
              <a:t>shwars</a:t>
            </a:r>
            <a:r>
              <a:rPr lang="en-US" sz="2400" dirty="0" smtClean="0"/>
              <a:t> | blog.soshnikov.com</a:t>
            </a:r>
          </a:p>
          <a:p>
            <a:r>
              <a:rPr lang="en-US" sz="2400" dirty="0" smtClean="0"/>
              <a:t>Microsoft</a:t>
            </a:r>
            <a:endParaRPr lang="ru-RU"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332017"/>
            <a:ext cx="1539187" cy="1449000"/>
          </a:xfrm>
          <a:prstGeom prst="ellipse">
            <a:avLst/>
          </a:prstGeom>
          <a:ln w="3175" cap="rnd">
            <a:solidFill>
              <a:srgbClr val="333333"/>
            </a:solidFill>
          </a:ln>
          <a:effectLst/>
        </p:spPr>
      </p:pic>
    </p:spTree>
    <p:extLst>
      <p:ext uri="{BB962C8B-B14F-4D97-AF65-F5344CB8AC3E}">
        <p14:creationId xmlns:p14="http://schemas.microsoft.com/office/powerpoint/2010/main" val="252059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ru-RU" dirty="0" smtClean="0"/>
              <a:t>Универсальная платформа приложений: </a:t>
            </a:r>
            <a:r>
              <a:rPr lang="en-US" dirty="0" smtClean="0"/>
              <a:t>API</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 </a:t>
            </a:r>
            <a:r>
              <a:rPr lang="ru-RU" dirty="0" smtClean="0">
                <a:gradFill>
                  <a:gsLst>
                    <a:gs pos="2917">
                      <a:schemeClr val="tx1"/>
                    </a:gs>
                    <a:gs pos="30000">
                      <a:schemeClr val="tx1"/>
                    </a:gs>
                  </a:gsLst>
                  <a:lin ang="5400000" scaled="0"/>
                </a:gradFill>
              </a:rPr>
              <a:t>и многие другие!</a:t>
            </a:r>
            <a:endParaRPr lang="en-GB"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36999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Что нужно для разработки </a:t>
            </a:r>
            <a:r>
              <a:rPr lang="en-US" dirty="0" smtClean="0"/>
              <a:t>UWP-</a:t>
            </a:r>
            <a:r>
              <a:rPr lang="ru-RU" dirty="0" smtClean="0"/>
              <a:t>приложения?</a:t>
            </a:r>
            <a:endParaRPr lang="ru-RU" dirty="0"/>
          </a:p>
        </p:txBody>
      </p:sp>
      <p:sp>
        <p:nvSpPr>
          <p:cNvPr id="4" name="Текст 3"/>
          <p:cNvSpPr>
            <a:spLocks noGrp="1"/>
          </p:cNvSpPr>
          <p:nvPr>
            <p:ph type="body" sz="quarter" idx="10"/>
          </p:nvPr>
        </p:nvSpPr>
        <p:spPr>
          <a:xfrm>
            <a:off x="297404" y="3249000"/>
            <a:ext cx="6366760" cy="3255443"/>
          </a:xfrm>
        </p:spPr>
        <p:txBody>
          <a:bodyPr/>
          <a:lstStyle/>
          <a:p>
            <a:r>
              <a:rPr lang="en-US" dirty="0" smtClean="0"/>
              <a:t>Community Edition</a:t>
            </a:r>
          </a:p>
          <a:p>
            <a:r>
              <a:rPr lang="en-US" dirty="0" smtClean="0"/>
              <a:t>Express for Windows</a:t>
            </a:r>
          </a:p>
          <a:p>
            <a:r>
              <a:rPr lang="en-US" dirty="0" smtClean="0"/>
              <a:t>Professional/Enterprise</a:t>
            </a:r>
            <a:endParaRPr lang="ru-RU" dirty="0" smtClean="0"/>
          </a:p>
          <a:p>
            <a:endParaRPr lang="ru-RU" sz="2000" dirty="0" smtClean="0"/>
          </a:p>
          <a:p>
            <a:r>
              <a:rPr lang="ru-RU" sz="2800" dirty="0" smtClean="0">
                <a:solidFill>
                  <a:schemeClr val="tx1"/>
                </a:solidFill>
              </a:rPr>
              <a:t>Установленные средства разработки универсальных приложений</a:t>
            </a:r>
            <a:endParaRPr lang="ru-RU" sz="2800" dirty="0">
              <a:solidFill>
                <a:schemeClr val="tx1"/>
              </a:solidFill>
            </a:endParaRPr>
          </a:p>
        </p:txBody>
      </p:sp>
      <p:pic>
        <p:nvPicPr>
          <p:cNvPr id="3" name="Рисунок 2" descr="plattformen wie linux laufen studio community löst dann auch studio ..."/>
          <p:cNvPicPr>
            <a:picLocks noChangeAspect="1"/>
          </p:cNvPicPr>
          <p:nvPr/>
        </p:nvPicPr>
        <p:blipFill rotWithShape="1">
          <a:blip r:embed="rId2">
            <a:extLst>
              <a:ext uri="{28A0092B-C50C-407E-A947-70E740481C1C}">
                <a14:useLocalDpi xmlns:a14="http://schemas.microsoft.com/office/drawing/2010/main" val="0"/>
              </a:ext>
            </a:extLst>
          </a:blip>
          <a:srcRect t="35030" b="35442"/>
          <a:stretch/>
        </p:blipFill>
        <p:spPr>
          <a:xfrm>
            <a:off x="331553" y="1809000"/>
            <a:ext cx="6223500" cy="1225098"/>
          </a:xfrm>
          <a:prstGeom prst="rect">
            <a:avLst/>
          </a:prstGeom>
        </p:spPr>
      </p:pic>
    </p:spTree>
    <p:extLst>
      <p:ext uri="{BB962C8B-B14F-4D97-AF65-F5344CB8AC3E}">
        <p14:creationId xmlns:p14="http://schemas.microsoft.com/office/powerpoint/2010/main" val="35745447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Что представляет собой </a:t>
            </a:r>
            <a:r>
              <a:rPr lang="en-US" dirty="0" smtClean="0"/>
              <a:t>UWP</a:t>
            </a:r>
            <a:r>
              <a:rPr lang="ru-RU" dirty="0" smtClean="0"/>
              <a:t>-приложение</a:t>
            </a:r>
            <a:endParaRPr lang="ru-RU" dirty="0"/>
          </a:p>
        </p:txBody>
      </p:sp>
      <p:sp>
        <p:nvSpPr>
          <p:cNvPr id="3" name="Текст 2"/>
          <p:cNvSpPr>
            <a:spLocks noGrp="1"/>
          </p:cNvSpPr>
          <p:nvPr>
            <p:ph type="body" sz="quarter" idx="10"/>
          </p:nvPr>
        </p:nvSpPr>
        <p:spPr>
          <a:xfrm>
            <a:off x="269240" y="1449000"/>
            <a:ext cx="6186761" cy="4465903"/>
          </a:xfrm>
        </p:spPr>
        <p:txBody>
          <a:bodyPr/>
          <a:lstStyle/>
          <a:p>
            <a:r>
              <a:rPr lang="ru-RU" dirty="0" smtClean="0"/>
              <a:t>Одна или более «страниц»</a:t>
            </a:r>
          </a:p>
          <a:p>
            <a:r>
              <a:rPr lang="ru-RU" sz="3200" dirty="0"/>
              <a:t>	</a:t>
            </a:r>
            <a:r>
              <a:rPr lang="ru-RU" sz="3200" dirty="0" smtClean="0"/>
              <a:t>Дизайн</a:t>
            </a:r>
          </a:p>
          <a:p>
            <a:r>
              <a:rPr lang="ru-RU" sz="3200" dirty="0"/>
              <a:t>	</a:t>
            </a:r>
            <a:r>
              <a:rPr lang="ru-RU" sz="3200" dirty="0" smtClean="0"/>
              <a:t>Поведение</a:t>
            </a:r>
          </a:p>
          <a:p>
            <a:r>
              <a:rPr lang="ru-RU" dirty="0" smtClean="0"/>
              <a:t>Код запуска </a:t>
            </a:r>
            <a:r>
              <a:rPr lang="en-US" dirty="0" err="1" smtClean="0"/>
              <a:t>App.xaml</a:t>
            </a:r>
            <a:endParaRPr lang="ru-RU" dirty="0" smtClean="0"/>
          </a:p>
          <a:p>
            <a:r>
              <a:rPr lang="ru-RU" dirty="0" smtClean="0"/>
              <a:t>Манифест приложения</a:t>
            </a:r>
          </a:p>
          <a:p>
            <a:r>
              <a:rPr lang="ru-RU" dirty="0" smtClean="0"/>
              <a:t>Иконки приложения</a:t>
            </a:r>
          </a:p>
          <a:p>
            <a:r>
              <a:rPr lang="ru-RU" dirty="0" smtClean="0"/>
              <a:t>Вспомогательные файлы</a:t>
            </a:r>
            <a:endParaRPr lang="ru-RU" dirty="0"/>
          </a:p>
        </p:txBody>
      </p:sp>
    </p:spTree>
    <p:extLst>
      <p:ext uri="{BB962C8B-B14F-4D97-AF65-F5344CB8AC3E}">
        <p14:creationId xmlns:p14="http://schemas.microsoft.com/office/powerpoint/2010/main" val="14961637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Разделение дизайна и поведения</a:t>
            </a:r>
            <a:endParaRPr lang="ru-RU" dirty="0"/>
          </a:p>
        </p:txBody>
      </p:sp>
      <p:sp>
        <p:nvSpPr>
          <p:cNvPr id="4" name="Content Placeholder 3"/>
          <p:cNvSpPr>
            <a:spLocks noGrp="1"/>
          </p:cNvSpPr>
          <p:nvPr>
            <p:ph type="body" sz="quarter" idx="10"/>
          </p:nvPr>
        </p:nvSpPr>
        <p:spPr>
          <a:xfrm>
            <a:off x="520836" y="1447800"/>
            <a:ext cx="5396365" cy="619144"/>
          </a:xfrm>
        </p:spPr>
        <p:txBody>
          <a:bodyPr numCol="1"/>
          <a:lstStyle/>
          <a:p>
            <a:r>
              <a:rPr lang="en-US" dirty="0" smtClean="0"/>
              <a:t>XAML - </a:t>
            </a:r>
            <a:r>
              <a:rPr lang="ru-RU" dirty="0" smtClean="0"/>
              <a:t>дизайн</a:t>
            </a:r>
            <a:endParaRPr lang="en-US" dirty="0" smtClean="0"/>
          </a:p>
        </p:txBody>
      </p:sp>
      <p:sp>
        <p:nvSpPr>
          <p:cNvPr id="5" name="Content Placeholder 3"/>
          <p:cNvSpPr>
            <a:spLocks noGrp="1"/>
          </p:cNvSpPr>
          <p:nvPr>
            <p:ph type="body" sz="quarter" idx="10"/>
          </p:nvPr>
        </p:nvSpPr>
        <p:spPr>
          <a:xfrm>
            <a:off x="5556000" y="1447800"/>
            <a:ext cx="5396365" cy="619144"/>
          </a:xfrm>
        </p:spPr>
        <p:txBody>
          <a:bodyPr numCol="1"/>
          <a:lstStyle/>
          <a:p>
            <a:r>
              <a:rPr lang="en-US" dirty="0" smtClean="0"/>
              <a:t>C# - </a:t>
            </a:r>
            <a:r>
              <a:rPr lang="ru-RU" dirty="0" smtClean="0"/>
              <a:t>поведение</a:t>
            </a:r>
            <a:endParaRPr lang="en-US" dirty="0" smtClean="0"/>
          </a:p>
        </p:txBody>
      </p:sp>
      <p:sp>
        <p:nvSpPr>
          <p:cNvPr id="7" name="Content Placeholder 4"/>
          <p:cNvSpPr txBox="1">
            <a:spLocks/>
          </p:cNvSpPr>
          <p:nvPr/>
        </p:nvSpPr>
        <p:spPr>
          <a:xfrm>
            <a:off x="876000" y="2169000"/>
            <a:ext cx="4860000" cy="4140000"/>
          </a:xfrm>
          <a:prstGeom prst="rect">
            <a:avLst/>
          </a:prstGeom>
          <a:gradFill flip="none" rotWithShape="1">
            <a:gsLst>
              <a:gs pos="1000">
                <a:srgbClr val="292CA9"/>
              </a:gs>
              <a:gs pos="1000">
                <a:srgbClr val="FFFFFF">
                  <a:alpha val="99000"/>
                </a:srgbClr>
              </a:gs>
            </a:gsLst>
            <a:lin ang="0" scaled="1"/>
            <a:tileRect/>
          </a:gradFill>
          <a:ln>
            <a:noFill/>
          </a:ln>
        </p:spPr>
        <p:txBody>
          <a:bodyPr vert="horz" lIns="180000" tIns="45720" rIns="36000" bIns="45720" rtlCol="0">
            <a:normAutofit fontScale="850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&lt;Page&gt;</a:t>
            </a:r>
            <a:endParaRPr lang="ru-RU" dirty="0">
              <a:solidFill>
                <a:schemeClr val="tx1"/>
              </a:solidFill>
            </a:endParaRPr>
          </a:p>
          <a:p>
            <a:r>
              <a:rPr lang="en-US" dirty="0">
                <a:solidFill>
                  <a:schemeClr val="tx1"/>
                </a:solidFill>
              </a:rPr>
              <a:t>    &lt;Grid&gt;</a:t>
            </a:r>
          </a:p>
          <a:p>
            <a:r>
              <a:rPr lang="en-US" dirty="0">
                <a:solidFill>
                  <a:schemeClr val="tx1"/>
                </a:solidFill>
              </a:rPr>
              <a:t>        &lt;</a:t>
            </a:r>
            <a:r>
              <a:rPr lang="en-US" dirty="0" err="1">
                <a:solidFill>
                  <a:schemeClr val="tx1"/>
                </a:solidFill>
              </a:rPr>
              <a:t>Grid.ColumnDefinitions</a:t>
            </a:r>
            <a:r>
              <a:rPr lang="en-US" dirty="0">
                <a:solidFill>
                  <a:schemeClr val="tx1"/>
                </a:solidFill>
              </a:rPr>
              <a:t>&gt;</a:t>
            </a:r>
          </a:p>
          <a:p>
            <a:r>
              <a:rPr lang="en-US" dirty="0">
                <a:solidFill>
                  <a:schemeClr val="tx1"/>
                </a:solidFill>
              </a:rPr>
              <a:t>            &lt;</a:t>
            </a:r>
            <a:r>
              <a:rPr lang="en-US" dirty="0" err="1">
                <a:solidFill>
                  <a:schemeClr val="tx1"/>
                </a:solidFill>
              </a:rPr>
              <a:t>ColumnDefinition</a:t>
            </a:r>
            <a:r>
              <a:rPr lang="en-US" dirty="0">
                <a:solidFill>
                  <a:schemeClr val="tx1"/>
                </a:solidFill>
              </a:rPr>
              <a:t> Width="*"/&gt;</a:t>
            </a:r>
          </a:p>
          <a:p>
            <a:r>
              <a:rPr lang="en-US" dirty="0">
                <a:solidFill>
                  <a:schemeClr val="tx1"/>
                </a:solidFill>
              </a:rPr>
              <a:t>            &lt;</a:t>
            </a:r>
            <a:r>
              <a:rPr lang="en-US" dirty="0" err="1">
                <a:solidFill>
                  <a:schemeClr val="tx1"/>
                </a:solidFill>
              </a:rPr>
              <a:t>ColumnDefinition</a:t>
            </a:r>
            <a:r>
              <a:rPr lang="en-US" dirty="0">
                <a:solidFill>
                  <a:schemeClr val="tx1"/>
                </a:solidFill>
              </a:rPr>
              <a:t> Width="*"/&gt;</a:t>
            </a:r>
          </a:p>
          <a:p>
            <a:r>
              <a:rPr lang="en-US" dirty="0">
                <a:solidFill>
                  <a:schemeClr val="tx1"/>
                </a:solidFill>
              </a:rPr>
              <a:t>        &lt;/</a:t>
            </a:r>
            <a:r>
              <a:rPr lang="en-US" dirty="0" err="1">
                <a:solidFill>
                  <a:schemeClr val="tx1"/>
                </a:solidFill>
              </a:rPr>
              <a:t>Grid.ColumnDefinitions</a:t>
            </a:r>
            <a:r>
              <a:rPr lang="en-US" dirty="0">
                <a:solidFill>
                  <a:schemeClr val="tx1"/>
                </a:solidFill>
              </a:rPr>
              <a:t>&gt;</a:t>
            </a:r>
          </a:p>
          <a:p>
            <a:r>
              <a:rPr lang="en-US" dirty="0">
                <a:solidFill>
                  <a:schemeClr val="tx1"/>
                </a:solidFill>
              </a:rPr>
              <a:t>        &lt;Button </a:t>
            </a:r>
          </a:p>
          <a:p>
            <a:r>
              <a:rPr lang="en-US" dirty="0">
                <a:solidFill>
                  <a:schemeClr val="tx1"/>
                </a:solidFill>
              </a:rPr>
              <a:t>            </a:t>
            </a:r>
            <a:r>
              <a:rPr lang="en-US" dirty="0" err="1">
                <a:solidFill>
                  <a:schemeClr val="tx1"/>
                </a:solidFill>
              </a:rPr>
              <a:t>Grid.Column</a:t>
            </a:r>
            <a:r>
              <a:rPr lang="en-US" dirty="0">
                <a:solidFill>
                  <a:schemeClr val="tx1"/>
                </a:solidFill>
              </a:rPr>
              <a:t>="0"</a:t>
            </a:r>
          </a:p>
          <a:p>
            <a:r>
              <a:rPr lang="en-US" dirty="0">
                <a:solidFill>
                  <a:schemeClr val="tx1"/>
                </a:solidFill>
              </a:rPr>
              <a:t>            x:Name="btn"</a:t>
            </a:r>
          </a:p>
          <a:p>
            <a:r>
              <a:rPr lang="en-US" dirty="0">
                <a:solidFill>
                  <a:schemeClr val="tx1"/>
                </a:solidFill>
              </a:rPr>
              <a:t>            Click="</a:t>
            </a:r>
            <a:r>
              <a:rPr lang="en-US" dirty="0" err="1">
                <a:solidFill>
                  <a:schemeClr val="tx1"/>
                </a:solidFill>
              </a:rPr>
              <a:t>btn_Click</a:t>
            </a:r>
            <a:r>
              <a:rPr lang="en-US" dirty="0">
                <a:solidFill>
                  <a:schemeClr val="tx1"/>
                </a:solidFill>
              </a:rPr>
              <a:t>"/&gt;</a:t>
            </a:r>
          </a:p>
          <a:p>
            <a:r>
              <a:rPr lang="en-US" dirty="0">
                <a:solidFill>
                  <a:schemeClr val="tx1"/>
                </a:solidFill>
              </a:rPr>
              <a:t>        &lt;</a:t>
            </a:r>
            <a:r>
              <a:rPr lang="en-US" dirty="0" err="1">
                <a:solidFill>
                  <a:schemeClr val="tx1"/>
                </a:solidFill>
              </a:rPr>
              <a:t>TextBlock</a:t>
            </a:r>
            <a:r>
              <a:rPr lang="en-US" dirty="0">
                <a:solidFill>
                  <a:schemeClr val="tx1"/>
                </a:solidFill>
              </a:rPr>
              <a:t> </a:t>
            </a:r>
          </a:p>
          <a:p>
            <a:r>
              <a:rPr lang="en-US" dirty="0">
                <a:solidFill>
                  <a:schemeClr val="tx1"/>
                </a:solidFill>
              </a:rPr>
              <a:t>           x:Name="txt“</a:t>
            </a:r>
          </a:p>
          <a:p>
            <a:r>
              <a:rPr lang="en-US" dirty="0">
                <a:solidFill>
                  <a:schemeClr val="tx1"/>
                </a:solidFill>
              </a:rPr>
              <a:t>           </a:t>
            </a:r>
            <a:r>
              <a:rPr lang="en-US" dirty="0" err="1">
                <a:solidFill>
                  <a:schemeClr val="tx1"/>
                </a:solidFill>
              </a:rPr>
              <a:t>Grid.Column</a:t>
            </a:r>
            <a:r>
              <a:rPr lang="en-US" dirty="0">
                <a:solidFill>
                  <a:schemeClr val="tx1"/>
                </a:solidFill>
              </a:rPr>
              <a:t>="1"/&gt;</a:t>
            </a:r>
          </a:p>
          <a:p>
            <a:r>
              <a:rPr lang="en-US" dirty="0">
                <a:solidFill>
                  <a:schemeClr val="tx1"/>
                </a:solidFill>
              </a:rPr>
              <a:t>    &lt;/Grid&gt;</a:t>
            </a:r>
          </a:p>
          <a:p>
            <a:r>
              <a:rPr lang="en-US" dirty="0">
                <a:solidFill>
                  <a:schemeClr val="tx1"/>
                </a:solidFill>
              </a:rPr>
              <a:t>&lt;/Page&gt;</a:t>
            </a:r>
          </a:p>
        </p:txBody>
      </p:sp>
      <p:sp>
        <p:nvSpPr>
          <p:cNvPr id="8" name="Content Placeholder 4"/>
          <p:cNvSpPr txBox="1">
            <a:spLocks/>
          </p:cNvSpPr>
          <p:nvPr/>
        </p:nvSpPr>
        <p:spPr>
          <a:xfrm>
            <a:off x="5928173" y="2130789"/>
            <a:ext cx="5567828" cy="4140000"/>
          </a:xfrm>
          <a:prstGeom prst="rect">
            <a:avLst/>
          </a:prstGeom>
          <a:gradFill flip="none" rotWithShape="1">
            <a:gsLst>
              <a:gs pos="1000">
                <a:srgbClr val="292CA9"/>
              </a:gs>
              <a:gs pos="1000">
                <a:srgbClr val="FFFFFF">
                  <a:alpha val="99000"/>
                </a:srgbClr>
              </a:gs>
            </a:gsLst>
            <a:lin ang="0" scaled="1"/>
            <a:tileRect/>
          </a:gradFill>
          <a:ln>
            <a:noFill/>
          </a:ln>
        </p:spPr>
        <p:txBody>
          <a:bodyPr vert="horz" lIns="180000" tIns="45720" rIns="36000" bIns="45720" rtlCol="0">
            <a:normAutofit/>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Random </a:t>
            </a:r>
            <a:r>
              <a:rPr lang="en-US" dirty="0" err="1">
                <a:solidFill>
                  <a:schemeClr val="tx1"/>
                </a:solidFill>
              </a:rPr>
              <a:t>Rnd</a:t>
            </a:r>
            <a:r>
              <a:rPr lang="en-US" dirty="0">
                <a:solidFill>
                  <a:schemeClr val="tx1"/>
                </a:solidFill>
              </a:rPr>
              <a:t> = new Random();</a:t>
            </a:r>
          </a:p>
          <a:p>
            <a:endParaRPr lang="en-US" dirty="0">
              <a:solidFill>
                <a:schemeClr val="tx1"/>
              </a:solidFill>
            </a:endParaRPr>
          </a:p>
          <a:p>
            <a:r>
              <a:rPr lang="en-US" dirty="0">
                <a:solidFill>
                  <a:schemeClr val="tx1"/>
                </a:solidFill>
              </a:rPr>
              <a:t>private void </a:t>
            </a:r>
            <a:r>
              <a:rPr lang="en-US" dirty="0" err="1">
                <a:solidFill>
                  <a:schemeClr val="tx1"/>
                </a:solidFill>
              </a:rPr>
              <a:t>btn_Click</a:t>
            </a:r>
            <a:r>
              <a:rPr lang="en-US" dirty="0">
                <a:solidFill>
                  <a:schemeClr val="tx1"/>
                </a:solidFill>
              </a:rPr>
              <a:t>(object sender, </a:t>
            </a:r>
          </a:p>
          <a:p>
            <a:r>
              <a:rPr lang="en-US" dirty="0">
                <a:solidFill>
                  <a:schemeClr val="tx1"/>
                </a:solidFill>
              </a:rPr>
              <a:t>		</a:t>
            </a:r>
            <a:r>
              <a:rPr lang="en-US" dirty="0" err="1">
                <a:solidFill>
                  <a:schemeClr val="tx1"/>
                </a:solidFill>
              </a:rPr>
              <a:t>RoutedEventArgs</a:t>
            </a:r>
            <a:r>
              <a:rPr lang="en-US" dirty="0">
                <a:solidFill>
                  <a:schemeClr val="tx1"/>
                </a:solidFill>
              </a:rPr>
              <a:t> e)</a:t>
            </a:r>
          </a:p>
          <a:p>
            <a:r>
              <a:rPr lang="ru-RU" dirty="0">
                <a:solidFill>
                  <a:schemeClr val="tx1"/>
                </a:solidFill>
              </a:rPr>
              <a:t>{</a:t>
            </a:r>
          </a:p>
          <a:p>
            <a:r>
              <a:rPr lang="en-US" dirty="0">
                <a:solidFill>
                  <a:schemeClr val="tx1"/>
                </a:solidFill>
              </a:rPr>
              <a:t>   </a:t>
            </a:r>
            <a:r>
              <a:rPr lang="en-US" dirty="0" err="1">
                <a:solidFill>
                  <a:schemeClr val="tx1"/>
                </a:solidFill>
              </a:rPr>
              <a:t>var</a:t>
            </a:r>
            <a:r>
              <a:rPr lang="en-US" dirty="0">
                <a:solidFill>
                  <a:schemeClr val="tx1"/>
                </a:solidFill>
              </a:rPr>
              <a:t> x = </a:t>
            </a:r>
            <a:r>
              <a:rPr lang="en-US" dirty="0" err="1">
                <a:solidFill>
                  <a:schemeClr val="tx1"/>
                </a:solidFill>
              </a:rPr>
              <a:t>Rnd.Next</a:t>
            </a:r>
            <a:r>
              <a:rPr lang="en-US" dirty="0">
                <a:solidFill>
                  <a:schemeClr val="tx1"/>
                </a:solidFill>
              </a:rPr>
              <a:t>(1, 7);</a:t>
            </a:r>
          </a:p>
          <a:p>
            <a:r>
              <a:rPr lang="en-US" dirty="0">
                <a:solidFill>
                  <a:schemeClr val="tx1"/>
                </a:solidFill>
              </a:rPr>
              <a:t>   </a:t>
            </a:r>
            <a:r>
              <a:rPr lang="en-US" dirty="0" err="1">
                <a:solidFill>
                  <a:schemeClr val="tx1"/>
                </a:solidFill>
              </a:rPr>
              <a:t>btn.Content</a:t>
            </a:r>
            <a:r>
              <a:rPr lang="en-US" dirty="0">
                <a:solidFill>
                  <a:schemeClr val="tx1"/>
                </a:solidFill>
              </a:rPr>
              <a:t> = </a:t>
            </a:r>
            <a:r>
              <a:rPr lang="en-US" dirty="0" err="1">
                <a:solidFill>
                  <a:schemeClr val="tx1"/>
                </a:solidFill>
              </a:rPr>
              <a:t>x.ToString</a:t>
            </a:r>
            <a:r>
              <a:rPr lang="en-US" dirty="0">
                <a:solidFill>
                  <a:schemeClr val="tx1"/>
                </a:solidFill>
              </a:rPr>
              <a:t>();</a:t>
            </a:r>
          </a:p>
          <a:p>
            <a:r>
              <a:rPr lang="en-US" dirty="0">
                <a:solidFill>
                  <a:schemeClr val="tx1"/>
                </a:solidFill>
              </a:rPr>
              <a:t>   </a:t>
            </a:r>
            <a:r>
              <a:rPr lang="en-US" dirty="0" err="1">
                <a:solidFill>
                  <a:schemeClr val="tx1"/>
                </a:solidFill>
              </a:rPr>
              <a:t>txt.Text</a:t>
            </a:r>
            <a:r>
              <a:rPr lang="en-US" dirty="0">
                <a:solidFill>
                  <a:schemeClr val="tx1"/>
                </a:solidFill>
              </a:rPr>
              <a:t> += </a:t>
            </a:r>
            <a:r>
              <a:rPr lang="en-US" dirty="0" err="1">
                <a:solidFill>
                  <a:schemeClr val="tx1"/>
                </a:solidFill>
              </a:rPr>
              <a:t>string.Format</a:t>
            </a:r>
            <a:r>
              <a:rPr lang="en-US" dirty="0">
                <a:solidFill>
                  <a:schemeClr val="tx1"/>
                </a:solidFill>
              </a:rPr>
              <a:t>(</a:t>
            </a:r>
          </a:p>
          <a:p>
            <a:r>
              <a:rPr lang="en-US" dirty="0">
                <a:solidFill>
                  <a:schemeClr val="tx1"/>
                </a:solidFill>
              </a:rPr>
              <a:t>      "You pressed {0} at {1}\n",      </a:t>
            </a:r>
          </a:p>
          <a:p>
            <a:r>
              <a:rPr lang="en-US" dirty="0">
                <a:solidFill>
                  <a:schemeClr val="tx1"/>
                </a:solidFill>
              </a:rPr>
              <a:t>       x, </a:t>
            </a:r>
            <a:r>
              <a:rPr lang="en-US" dirty="0" err="1">
                <a:solidFill>
                  <a:schemeClr val="tx1"/>
                </a:solidFill>
              </a:rPr>
              <a:t>DateTime.Now</a:t>
            </a:r>
            <a:r>
              <a:rPr lang="en-US" dirty="0">
                <a:solidFill>
                  <a:schemeClr val="tx1"/>
                </a:solidFill>
              </a:rPr>
              <a:t>);</a:t>
            </a:r>
          </a:p>
          <a:p>
            <a:r>
              <a:rPr lang="ru-RU"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61135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16076" y="1422242"/>
            <a:ext cx="9859116" cy="1813958"/>
          </a:xfrm>
        </p:spPr>
        <p:txBody>
          <a:bodyPr/>
          <a:lstStyle/>
          <a:p>
            <a:r>
              <a:rPr lang="en-US" dirty="0" smtClean="0"/>
              <a:t>DEMO 01:</a:t>
            </a:r>
            <a:br>
              <a:rPr lang="en-US" dirty="0" smtClean="0"/>
            </a:br>
            <a:r>
              <a:rPr lang="en-US" dirty="0" err="1" smtClean="0"/>
              <a:t>OpenWeatherMap.Simple</a:t>
            </a:r>
            <a:endParaRPr lang="ru-RU" dirty="0"/>
          </a:p>
        </p:txBody>
      </p:sp>
    </p:spTree>
    <p:extLst>
      <p:ext uri="{BB962C8B-B14F-4D97-AF65-F5344CB8AC3E}">
        <p14:creationId xmlns:p14="http://schemas.microsoft.com/office/powerpoint/2010/main" val="2613165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u-RU" dirty="0" smtClean="0"/>
              <a:t>Асинхронное программирование</a:t>
            </a:r>
            <a:endParaRPr lang="en-US" dirty="0"/>
          </a:p>
        </p:txBody>
      </p:sp>
      <p:sp>
        <p:nvSpPr>
          <p:cNvPr id="2" name="Объект 1"/>
          <p:cNvSpPr>
            <a:spLocks noGrp="1"/>
          </p:cNvSpPr>
          <p:nvPr>
            <p:ph idx="1"/>
          </p:nvPr>
        </p:nvSpPr>
        <p:spPr>
          <a:xfrm>
            <a:off x="536761" y="1387171"/>
            <a:ext cx="5760000" cy="1080000"/>
          </a:xfrm>
        </p:spPr>
        <p:txBody>
          <a:bodyPr/>
          <a:lstStyle/>
          <a:p>
            <a:r>
              <a:rPr lang="en-US" dirty="0" err="1">
                <a:solidFill>
                  <a:srgbClr val="0000FF"/>
                </a:solidFill>
                <a:highlight>
                  <a:srgbClr val="FFFFFF"/>
                </a:highlight>
              </a:rPr>
              <a:t>var</a:t>
            </a:r>
            <a:r>
              <a:rPr lang="en-US" dirty="0">
                <a:solidFill>
                  <a:srgbClr val="000000"/>
                </a:solidFill>
                <a:highlight>
                  <a:srgbClr val="FFFFFF"/>
                </a:highlight>
              </a:rPr>
              <a:t> cli = </a:t>
            </a:r>
            <a:r>
              <a:rPr lang="en-US" dirty="0">
                <a:solidFill>
                  <a:srgbClr val="0000FF"/>
                </a:solidFill>
                <a:highlight>
                  <a:srgbClr val="FFFFFF"/>
                </a:highlight>
              </a:rPr>
              <a:t>new</a:t>
            </a:r>
            <a:r>
              <a:rPr lang="en-US" dirty="0">
                <a:solidFill>
                  <a:srgbClr val="000000"/>
                </a:solidFill>
                <a:highlight>
                  <a:srgbClr val="FFFFFF"/>
                </a:highlight>
              </a:rPr>
              <a:t> </a:t>
            </a:r>
            <a:r>
              <a:rPr lang="en-US" dirty="0" err="1">
                <a:solidFill>
                  <a:srgbClr val="2B91AF"/>
                </a:solidFill>
                <a:highlight>
                  <a:srgbClr val="FFFFFF"/>
                </a:highlight>
              </a:rPr>
              <a:t>HttpClient</a:t>
            </a:r>
            <a:r>
              <a:rPr lang="en-US" dirty="0">
                <a:solidFill>
                  <a:srgbClr val="000000"/>
                </a:solidFill>
                <a:highlight>
                  <a:srgbClr val="FFFFFF"/>
                </a:highlight>
              </a:rPr>
              <a:t>();</a:t>
            </a:r>
          </a:p>
          <a:p>
            <a:r>
              <a:rPr lang="en-US" dirty="0" err="1">
                <a:solidFill>
                  <a:srgbClr val="0000FF"/>
                </a:solidFill>
                <a:highlight>
                  <a:srgbClr val="FFFFFF"/>
                </a:highlight>
              </a:rPr>
              <a:t>var</a:t>
            </a:r>
            <a:r>
              <a:rPr lang="en-US" dirty="0">
                <a:solidFill>
                  <a:srgbClr val="000000"/>
                </a:solidFill>
                <a:highlight>
                  <a:srgbClr val="FFFFFF"/>
                </a:highlight>
              </a:rPr>
              <a:t> res </a:t>
            </a:r>
            <a:r>
              <a:rPr lang="en-US" dirty="0" smtClean="0">
                <a:solidFill>
                  <a:srgbClr val="000000"/>
                </a:solidFill>
                <a:highlight>
                  <a:srgbClr val="FFFFFF"/>
                </a:highlight>
              </a:rPr>
              <a:t>=</a:t>
            </a:r>
            <a:r>
              <a:rPr lang="ru-RU" dirty="0" smtClean="0">
                <a:solidFill>
                  <a:srgbClr val="000000"/>
                </a:solidFill>
                <a:highlight>
                  <a:srgbClr val="FFFFFF"/>
                </a:highlight>
              </a:rPr>
              <a:t> </a:t>
            </a:r>
            <a:r>
              <a:rPr lang="en-US" dirty="0" err="1" smtClean="0">
                <a:solidFill>
                  <a:srgbClr val="000000"/>
                </a:solidFill>
                <a:highlight>
                  <a:srgbClr val="FFFFFF"/>
                </a:highlight>
              </a:rPr>
              <a:t>cli.GetString</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endParaRPr lang="en-US" dirty="0">
              <a:solidFill>
                <a:srgbClr val="000000"/>
              </a:solidFill>
              <a:highlight>
                <a:srgbClr val="FFFFFF"/>
              </a:highlight>
            </a:endParaRPr>
          </a:p>
          <a:p>
            <a:r>
              <a:rPr lang="en-US" dirty="0">
                <a:solidFill>
                  <a:srgbClr val="0000FF"/>
                </a:solidFill>
                <a:highlight>
                  <a:srgbClr val="FFFFFF"/>
                </a:highlight>
              </a:rPr>
              <a:t>dynamic</a:t>
            </a:r>
            <a:r>
              <a:rPr lang="en-US" dirty="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r>
              <a:rPr lang="en-US" dirty="0">
                <a:solidFill>
                  <a:srgbClr val="000000"/>
                </a:solidFill>
                <a:highlight>
                  <a:srgbClr val="FFFFFF"/>
                </a:highlight>
              </a:rPr>
              <a:t>);</a:t>
            </a:r>
          </a:p>
          <a:p>
            <a:endParaRPr lang="ru-RU" dirty="0"/>
          </a:p>
        </p:txBody>
      </p:sp>
      <p:sp>
        <p:nvSpPr>
          <p:cNvPr id="39" name="Объект 1"/>
          <p:cNvSpPr txBox="1">
            <a:spLocks/>
          </p:cNvSpPr>
          <p:nvPr/>
        </p:nvSpPr>
        <p:spPr>
          <a:xfrm>
            <a:off x="516000" y="2765342"/>
            <a:ext cx="6300000" cy="2160000"/>
          </a:xfrm>
          <a:prstGeom prst="rect">
            <a:avLst/>
          </a:prstGeom>
          <a:gradFill flip="none" rotWithShape="1">
            <a:gsLst>
              <a:gs pos="1000">
                <a:schemeClr val="accent4"/>
              </a:gs>
              <a:gs pos="1000">
                <a:schemeClr val="bg1">
                  <a:alpha val="99000"/>
                </a:schemeClr>
              </a:gs>
            </a:gsLst>
            <a:lin ang="0" scaled="1"/>
            <a:tileRect/>
          </a:gradFill>
          <a:ln>
            <a:noFill/>
          </a:ln>
        </p:spPr>
        <p:txBody>
          <a:bodyPr vert="horz" lIns="180000" tIns="45720" rIns="36000" bIns="45720" rtlCol="0">
            <a:normAutofit fontScale="92500" lnSpcReduction="10000"/>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solidFill>
                  <a:srgbClr val="0000FF"/>
                </a:solidFill>
                <a:highlight>
                  <a:srgbClr val="FFFFFF"/>
                </a:highlight>
              </a:rPr>
              <a:t>var</a:t>
            </a:r>
            <a:r>
              <a:rPr lang="en-US" dirty="0" smtClean="0">
                <a:solidFill>
                  <a:srgbClr val="000000"/>
                </a:solidFill>
                <a:highlight>
                  <a:srgbClr val="FFFFFF"/>
                </a:highlight>
              </a:rPr>
              <a:t> cli = </a:t>
            </a:r>
            <a:r>
              <a:rPr lang="en-US" dirty="0" smtClean="0">
                <a:solidFill>
                  <a:srgbClr val="0000FF"/>
                </a:solidFill>
                <a:highlight>
                  <a:srgbClr val="FFFFFF"/>
                </a:highlight>
              </a:rPr>
              <a:t>new</a:t>
            </a:r>
            <a:r>
              <a:rPr lang="en-US" dirty="0" smtClean="0">
                <a:solidFill>
                  <a:srgbClr val="000000"/>
                </a:solidFill>
                <a:highlight>
                  <a:srgbClr val="FFFFFF"/>
                </a:highlight>
              </a:rPr>
              <a:t> </a:t>
            </a:r>
            <a:r>
              <a:rPr lang="en-US" dirty="0" err="1" smtClean="0">
                <a:solidFill>
                  <a:srgbClr val="2B91AF"/>
                </a:solidFill>
                <a:highlight>
                  <a:srgbClr val="FFFFFF"/>
                </a:highlight>
              </a:rPr>
              <a:t>HttpClient</a:t>
            </a:r>
            <a:r>
              <a:rPr lang="en-US" dirty="0" smtClean="0">
                <a:solidFill>
                  <a:srgbClr val="000000"/>
                </a:solidFill>
                <a:highlight>
                  <a:srgbClr val="FFFFFF"/>
                </a:highlight>
              </a:rPr>
              <a:t>();</a:t>
            </a:r>
          </a:p>
          <a:p>
            <a:r>
              <a:rPr lang="en-US" dirty="0" err="1" smtClean="0">
                <a:solidFill>
                  <a:srgbClr val="0000FF"/>
                </a:solidFill>
                <a:highlight>
                  <a:srgbClr val="FFFFFF"/>
                </a:highlight>
              </a:rPr>
              <a:t>var</a:t>
            </a:r>
            <a:r>
              <a:rPr lang="en-US" dirty="0" smtClean="0">
                <a:solidFill>
                  <a:srgbClr val="000000"/>
                </a:solidFill>
                <a:highlight>
                  <a:srgbClr val="FFFFFF"/>
                </a:highlight>
              </a:rPr>
              <a:t> future =</a:t>
            </a:r>
            <a:r>
              <a:rPr lang="ru-RU" dirty="0" smtClean="0">
                <a:solidFill>
                  <a:srgbClr val="000000"/>
                </a:solidFill>
                <a:highlight>
                  <a:srgbClr val="FFFFFF"/>
                </a:highlight>
              </a:rPr>
              <a:t> </a:t>
            </a:r>
            <a:r>
              <a:rPr lang="en-US" dirty="0" err="1" smtClean="0">
                <a:solidFill>
                  <a:srgbClr val="000000"/>
                </a:solidFill>
                <a:highlight>
                  <a:srgbClr val="FFFFFF"/>
                </a:highlight>
              </a:rPr>
              <a:t>cli.GetStringAsync</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p>
          <a:p>
            <a:r>
              <a:rPr lang="en-US" dirty="0" err="1" smtClean="0">
                <a:solidFill>
                  <a:srgbClr val="000000"/>
                </a:solidFill>
                <a:highlight>
                  <a:srgbClr val="FFFFFF"/>
                </a:highlight>
              </a:rPr>
              <a:t>future.ContinueWith</a:t>
            </a:r>
            <a:r>
              <a:rPr lang="en-US" dirty="0" smtClean="0">
                <a:solidFill>
                  <a:srgbClr val="000000"/>
                </a:solidFill>
                <a:highlight>
                  <a:srgbClr val="FFFFFF"/>
                </a:highlight>
              </a:rPr>
              <a:t>(res =&gt;</a:t>
            </a:r>
          </a:p>
          <a:p>
            <a:r>
              <a:rPr lang="en-US" dirty="0">
                <a:solidFill>
                  <a:srgbClr val="000000"/>
                </a:solidFill>
                <a:highlight>
                  <a:srgbClr val="FFFFFF"/>
                </a:highlight>
              </a:rPr>
              <a:t>{</a:t>
            </a:r>
            <a:endParaRPr lang="en-US" dirty="0" smtClean="0">
              <a:solidFill>
                <a:srgbClr val="000000"/>
              </a:solidFill>
              <a:highlight>
                <a:srgbClr val="FFFFFF"/>
              </a:highlight>
            </a:endParaRPr>
          </a:p>
          <a:p>
            <a:r>
              <a:rPr lang="en-US" dirty="0" smtClean="0">
                <a:solidFill>
                  <a:srgbClr val="0000FF"/>
                </a:solidFill>
                <a:highlight>
                  <a:srgbClr val="FFFFFF"/>
                </a:highlight>
              </a:rPr>
              <a:t>  dynamic</a:t>
            </a:r>
            <a:r>
              <a:rPr lang="en-US" dirty="0" smtClean="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p>
          <a:p>
            <a:r>
              <a:rPr lang="en-US" dirty="0" smtClean="0">
                <a:solidFill>
                  <a:srgbClr val="000000"/>
                </a:solidFill>
                <a:highlight>
                  <a:srgbClr val="FFFFFF"/>
                </a:highlight>
              </a:rPr>
              <a:t>…</a:t>
            </a:r>
          </a:p>
          <a:p>
            <a:r>
              <a:rPr lang="en-US" dirty="0">
                <a:solidFill>
                  <a:srgbClr val="000000"/>
                </a:solidFill>
                <a:highlight>
                  <a:srgbClr val="FFFFFF"/>
                </a:highlight>
              </a:rPr>
              <a:t>}</a:t>
            </a:r>
            <a:endParaRPr lang="en-US" dirty="0" smtClean="0">
              <a:solidFill>
                <a:srgbClr val="000000"/>
              </a:solidFill>
              <a:highlight>
                <a:srgbClr val="FFFFFF"/>
              </a:highlight>
            </a:endParaRPr>
          </a:p>
          <a:p>
            <a:endParaRPr lang="ru-RU" dirty="0"/>
          </a:p>
        </p:txBody>
      </p:sp>
      <p:sp>
        <p:nvSpPr>
          <p:cNvPr id="40" name="Объект 1"/>
          <p:cNvSpPr txBox="1">
            <a:spLocks/>
          </p:cNvSpPr>
          <p:nvPr/>
        </p:nvSpPr>
        <p:spPr>
          <a:xfrm>
            <a:off x="516000" y="5229000"/>
            <a:ext cx="7020000" cy="1080000"/>
          </a:xfrm>
          <a:prstGeom prst="rect">
            <a:avLst/>
          </a:prstGeom>
          <a:gradFill flip="none" rotWithShape="1">
            <a:gsLst>
              <a:gs pos="1000">
                <a:schemeClr val="accent4"/>
              </a:gs>
              <a:gs pos="1000">
                <a:schemeClr val="bg1">
                  <a:alpha val="99000"/>
                </a:schemeClr>
              </a:gs>
            </a:gsLst>
            <a:lin ang="0" scaled="1"/>
            <a:tileRect/>
          </a:gradFill>
          <a:ln>
            <a:noFill/>
          </a:ln>
        </p:spPr>
        <p:txBody>
          <a:bodyPr vert="horz" lIns="180000" tIns="45720" rIns="36000" bIns="45720" rtlCol="0">
            <a:normAutofit/>
          </a:bodyPr>
          <a:lstStyle>
            <a:lvl1pPr marL="0" indent="0" algn="l" defTabSz="914400" rtl="0" eaLnBrk="1" latinLnBrk="0" hangingPunct="1">
              <a:lnSpc>
                <a:spcPct val="90000"/>
              </a:lnSpc>
              <a:spcBef>
                <a:spcPts val="600"/>
              </a:spcBef>
              <a:buFont typeface="Arial" panose="020B0604020202020204" pitchFamily="34" charset="0"/>
              <a:buNone/>
              <a:defRPr sz="1800" kern="1200" baseline="0">
                <a:solidFill>
                  <a:schemeClr val="tx2"/>
                </a:solidFill>
                <a:latin typeface="Consolas" panose="020B0609020204030204" pitchFamily="49" charset="0"/>
                <a:ea typeface="+mn-ea"/>
                <a:cs typeface="Consolas" panose="020B0609020204030204" pitchFamily="49" charset="0"/>
              </a:defRPr>
            </a:lvl1pPr>
            <a:lvl2pPr marL="360363" indent="0" algn="l" defTabSz="914400" rtl="0" eaLnBrk="1" latinLnBrk="0" hangingPunct="1">
              <a:lnSpc>
                <a:spcPct val="90000"/>
              </a:lnSpc>
              <a:spcBef>
                <a:spcPts val="600"/>
              </a:spcBef>
              <a:buFont typeface="Arial" panose="020B0604020202020204" pitchFamily="34" charset="0"/>
              <a:buNone/>
              <a:defRPr sz="1800" kern="1200">
                <a:solidFill>
                  <a:schemeClr val="tx2"/>
                </a:solidFill>
                <a:latin typeface="Consolas" panose="020B0609020204030204" pitchFamily="49" charset="0"/>
                <a:ea typeface="+mn-ea"/>
                <a:cs typeface="Consolas" panose="020B0609020204030204" pitchFamily="49" charset="0"/>
              </a:defRPr>
            </a:lvl2pPr>
            <a:lvl3pPr marL="719138" indent="0" algn="l" defTabSz="914400" rtl="0" eaLnBrk="1" latinLnBrk="0" hangingPunct="1">
              <a:lnSpc>
                <a:spcPct val="90000"/>
              </a:lnSpc>
              <a:spcBef>
                <a:spcPts val="600"/>
              </a:spcBef>
              <a:buFont typeface="Wingdings" panose="05000000000000000000" pitchFamily="2" charset="2"/>
              <a:buNone/>
              <a:defRPr sz="1800" kern="1200">
                <a:solidFill>
                  <a:schemeClr val="tx2"/>
                </a:solidFill>
                <a:latin typeface="Consolas" panose="020B0609020204030204" pitchFamily="49" charset="0"/>
                <a:ea typeface="+mn-ea"/>
                <a:cs typeface="Consolas" panose="020B0609020204030204" pitchFamily="49" charset="0"/>
              </a:defRPr>
            </a:lvl3pPr>
            <a:lvl4pPr marL="1079500"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4pPr>
            <a:lvl5pPr marL="1439863" indent="0" algn="l" defTabSz="914400" rtl="0" eaLnBrk="1" latinLnBrk="0" hangingPunct="1">
              <a:lnSpc>
                <a:spcPct val="90000"/>
              </a:lnSpc>
              <a:spcBef>
                <a:spcPts val="600"/>
              </a:spcBef>
              <a:buFont typeface="Wingdings" panose="05000000000000000000" pitchFamily="2" charset="2"/>
              <a:buNone/>
              <a:defRPr sz="1800" kern="1200">
                <a:solidFill>
                  <a:schemeClr val="tx1"/>
                </a:soli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solidFill>
                  <a:srgbClr val="0000FF"/>
                </a:solidFill>
                <a:highlight>
                  <a:srgbClr val="FFFFFF"/>
                </a:highlight>
              </a:rPr>
              <a:t>var</a:t>
            </a:r>
            <a:r>
              <a:rPr lang="en-US" dirty="0" smtClean="0">
                <a:solidFill>
                  <a:srgbClr val="000000"/>
                </a:solidFill>
                <a:highlight>
                  <a:srgbClr val="FFFFFF"/>
                </a:highlight>
              </a:rPr>
              <a:t> cli = </a:t>
            </a:r>
            <a:r>
              <a:rPr lang="en-US" dirty="0" smtClean="0">
                <a:solidFill>
                  <a:srgbClr val="0000FF"/>
                </a:solidFill>
                <a:highlight>
                  <a:srgbClr val="FFFFFF"/>
                </a:highlight>
              </a:rPr>
              <a:t>new</a:t>
            </a:r>
            <a:r>
              <a:rPr lang="en-US" dirty="0" smtClean="0">
                <a:solidFill>
                  <a:srgbClr val="000000"/>
                </a:solidFill>
                <a:highlight>
                  <a:srgbClr val="FFFFFF"/>
                </a:highlight>
              </a:rPr>
              <a:t> </a:t>
            </a:r>
            <a:r>
              <a:rPr lang="en-US" dirty="0" err="1" smtClean="0">
                <a:solidFill>
                  <a:srgbClr val="2B91AF"/>
                </a:solidFill>
                <a:highlight>
                  <a:srgbClr val="FFFFFF"/>
                </a:highlight>
              </a:rPr>
              <a:t>HttpClient</a:t>
            </a:r>
            <a:r>
              <a:rPr lang="en-US" dirty="0" smtClean="0">
                <a:solidFill>
                  <a:srgbClr val="000000"/>
                </a:solidFill>
                <a:highlight>
                  <a:srgbClr val="FFFFFF"/>
                </a:highlight>
              </a:rPr>
              <a:t>();</a:t>
            </a:r>
          </a:p>
          <a:p>
            <a:r>
              <a:rPr lang="en-US" dirty="0" err="1" smtClean="0">
                <a:solidFill>
                  <a:srgbClr val="0000FF"/>
                </a:solidFill>
                <a:highlight>
                  <a:srgbClr val="FFFFFF"/>
                </a:highlight>
              </a:rPr>
              <a:t>var</a:t>
            </a:r>
            <a:r>
              <a:rPr lang="en-US" dirty="0" smtClean="0">
                <a:solidFill>
                  <a:srgbClr val="000000"/>
                </a:solidFill>
                <a:highlight>
                  <a:srgbClr val="FFFFFF"/>
                </a:highlight>
              </a:rPr>
              <a:t> res =</a:t>
            </a:r>
            <a:r>
              <a:rPr lang="ru-RU" dirty="0" smtClean="0">
                <a:solidFill>
                  <a:srgbClr val="000000"/>
                </a:solidFill>
                <a:highlight>
                  <a:srgbClr val="FFFFFF"/>
                </a:highlight>
              </a:rPr>
              <a:t> </a:t>
            </a:r>
            <a:r>
              <a:rPr lang="en-US" dirty="0">
                <a:solidFill>
                  <a:srgbClr val="0000FF"/>
                </a:solidFill>
                <a:highlight>
                  <a:srgbClr val="FFFFFF"/>
                </a:highlight>
              </a:rPr>
              <a:t>await</a:t>
            </a:r>
            <a:r>
              <a:rPr lang="en-US" dirty="0" smtClean="0">
                <a:solidFill>
                  <a:srgbClr val="000000"/>
                </a:solidFill>
                <a:highlight>
                  <a:srgbClr val="FFFFFF"/>
                </a:highlight>
              </a:rPr>
              <a:t> </a:t>
            </a:r>
            <a:r>
              <a:rPr lang="en-US" dirty="0" err="1" smtClean="0">
                <a:solidFill>
                  <a:srgbClr val="000000"/>
                </a:solidFill>
                <a:highlight>
                  <a:srgbClr val="FFFFFF"/>
                </a:highlight>
              </a:rPr>
              <a:t>cli.GetStringAsync</a:t>
            </a:r>
            <a:r>
              <a:rPr lang="en-US" dirty="0" smtClean="0">
                <a:solidFill>
                  <a:srgbClr val="000000"/>
                </a:solidFill>
                <a:highlight>
                  <a:srgbClr val="FFFFFF"/>
                </a:highlight>
              </a:rPr>
              <a:t>(</a:t>
            </a:r>
            <a:r>
              <a:rPr lang="en-US" dirty="0" smtClean="0">
                <a:solidFill>
                  <a:srgbClr val="A31515"/>
                </a:solidFill>
                <a:highlight>
                  <a:srgbClr val="FFFFFF"/>
                </a:highlight>
              </a:rPr>
              <a:t>"http://address…"</a:t>
            </a:r>
            <a:r>
              <a:rPr lang="en-US" dirty="0" smtClean="0">
                <a:solidFill>
                  <a:srgbClr val="000000"/>
                </a:solidFill>
                <a:highlight>
                  <a:srgbClr val="FFFFFF"/>
                </a:highlight>
              </a:rPr>
              <a:t>);</a:t>
            </a:r>
          </a:p>
          <a:p>
            <a:r>
              <a:rPr lang="en-US" dirty="0" smtClean="0">
                <a:solidFill>
                  <a:srgbClr val="0000FF"/>
                </a:solidFill>
                <a:highlight>
                  <a:srgbClr val="FFFFFF"/>
                </a:highlight>
              </a:rPr>
              <a:t>dynamic</a:t>
            </a:r>
            <a:r>
              <a:rPr lang="en-US" dirty="0" smtClean="0">
                <a:solidFill>
                  <a:srgbClr val="000000"/>
                </a:solidFill>
                <a:highlight>
                  <a:srgbClr val="FFFFFF"/>
                </a:highlight>
              </a:rPr>
              <a:t> x = </a:t>
            </a:r>
            <a:r>
              <a:rPr lang="en-US" dirty="0" err="1" smtClean="0">
                <a:solidFill>
                  <a:srgbClr val="000000"/>
                </a:solidFill>
                <a:highlight>
                  <a:srgbClr val="FFFFFF"/>
                </a:highlight>
              </a:rPr>
              <a:t>DeserializeObject</a:t>
            </a:r>
            <a:r>
              <a:rPr lang="en-US" dirty="0" smtClean="0">
                <a:solidFill>
                  <a:srgbClr val="000000"/>
                </a:solidFill>
                <a:highlight>
                  <a:srgbClr val="FFFFFF"/>
                </a:highlight>
              </a:rPr>
              <a:t>(res);</a:t>
            </a:r>
          </a:p>
        </p:txBody>
      </p:sp>
      <p:sp>
        <p:nvSpPr>
          <p:cNvPr id="3" name="TextBox 2"/>
          <p:cNvSpPr txBox="1"/>
          <p:nvPr/>
        </p:nvSpPr>
        <p:spPr>
          <a:xfrm rot="16200000">
            <a:off x="-354912" y="1742505"/>
            <a:ext cx="1372492" cy="369332"/>
          </a:xfrm>
          <a:prstGeom prst="rect">
            <a:avLst/>
          </a:prstGeom>
          <a:noFill/>
        </p:spPr>
        <p:txBody>
          <a:bodyPr wrap="none" rtlCol="0">
            <a:spAutoFit/>
          </a:bodyPr>
          <a:lstStyle/>
          <a:p>
            <a:r>
              <a:rPr lang="ru-RU" dirty="0" smtClean="0"/>
              <a:t>Синхронно</a:t>
            </a:r>
            <a:endParaRPr lang="ru-RU" dirty="0"/>
          </a:p>
        </p:txBody>
      </p:sp>
      <p:sp>
        <p:nvSpPr>
          <p:cNvPr id="41" name="TextBox 40"/>
          <p:cNvSpPr txBox="1"/>
          <p:nvPr/>
        </p:nvSpPr>
        <p:spPr>
          <a:xfrm rot="16200000">
            <a:off x="-865191" y="3625275"/>
            <a:ext cx="2393049" cy="369332"/>
          </a:xfrm>
          <a:prstGeom prst="rect">
            <a:avLst/>
          </a:prstGeom>
          <a:noFill/>
        </p:spPr>
        <p:txBody>
          <a:bodyPr wrap="square" rtlCol="0">
            <a:spAutoFit/>
          </a:bodyPr>
          <a:lstStyle/>
          <a:p>
            <a:r>
              <a:rPr lang="ru-RU" dirty="0" smtClean="0"/>
              <a:t>Асинхронно</a:t>
            </a:r>
            <a:endParaRPr lang="ru-RU" dirty="0"/>
          </a:p>
        </p:txBody>
      </p:sp>
      <p:sp>
        <p:nvSpPr>
          <p:cNvPr id="4" name="Прямоугольник 3"/>
          <p:cNvSpPr/>
          <p:nvPr/>
        </p:nvSpPr>
        <p:spPr>
          <a:xfrm>
            <a:off x="1416000" y="4663732"/>
            <a:ext cx="1061509" cy="523220"/>
          </a:xfrm>
          <a:prstGeom prst="rect">
            <a:avLst/>
          </a:prstGeom>
        </p:spPr>
        <p:txBody>
          <a:bodyPr wrap="none">
            <a:spAutoFit/>
          </a:bodyPr>
          <a:lstStyle/>
          <a:p>
            <a:r>
              <a:rPr lang="en-US" sz="2800" dirty="0" err="1" smtClean="0">
                <a:solidFill>
                  <a:srgbClr val="0000FF"/>
                </a:solidFill>
                <a:highlight>
                  <a:srgbClr val="FFFFFF"/>
                </a:highlight>
              </a:rPr>
              <a:t>async</a:t>
            </a:r>
            <a:endParaRPr lang="ru-RU" sz="2800" dirty="0"/>
          </a:p>
        </p:txBody>
      </p:sp>
      <p:sp>
        <p:nvSpPr>
          <p:cNvPr id="42" name="TextBox 41"/>
          <p:cNvSpPr txBox="1"/>
          <p:nvPr/>
        </p:nvSpPr>
        <p:spPr>
          <a:xfrm rot="16200000">
            <a:off x="-865191" y="4973630"/>
            <a:ext cx="2393049" cy="369332"/>
          </a:xfrm>
          <a:prstGeom prst="rect">
            <a:avLst/>
          </a:prstGeom>
          <a:noFill/>
        </p:spPr>
        <p:txBody>
          <a:bodyPr wrap="square" rtlCol="0">
            <a:spAutoFit/>
          </a:bodyPr>
          <a:lstStyle/>
          <a:p>
            <a:r>
              <a:rPr lang="en-US" dirty="0" err="1" smtClean="0"/>
              <a:t>async</a:t>
            </a:r>
            <a:endParaRPr lang="ru-RU" dirty="0"/>
          </a:p>
        </p:txBody>
      </p:sp>
    </p:spTree>
    <p:extLst>
      <p:ext uri="{BB962C8B-B14F-4D97-AF65-F5344CB8AC3E}">
        <p14:creationId xmlns:p14="http://schemas.microsoft.com/office/powerpoint/2010/main" val="1329041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p:bldP spid="4"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организовать обновление страницы</a:t>
            </a:r>
            <a:endParaRPr lang="ru-RU" dirty="0"/>
          </a:p>
        </p:txBody>
      </p:sp>
      <p:sp>
        <p:nvSpPr>
          <p:cNvPr id="5" name="Объект 4"/>
          <p:cNvSpPr>
            <a:spLocks noGrp="1"/>
          </p:cNvSpPr>
          <p:nvPr>
            <p:ph idx="1"/>
          </p:nvPr>
        </p:nvSpPr>
        <p:spPr/>
        <p:txBody>
          <a:bodyPr>
            <a:normAutofit/>
          </a:bodyPr>
          <a:lstStyle/>
          <a:p>
            <a:r>
              <a:rPr lang="en-US" dirty="0" err="1" smtClean="0">
                <a:solidFill>
                  <a:srgbClr val="2B91AF"/>
                </a:solidFill>
                <a:highlight>
                  <a:srgbClr val="FFFFFF"/>
                </a:highlight>
              </a:rPr>
              <a:t>DispatcherTimer</a:t>
            </a:r>
            <a:r>
              <a:rPr lang="en-US" dirty="0" smtClean="0">
                <a:solidFill>
                  <a:srgbClr val="000000"/>
                </a:solidFill>
                <a:highlight>
                  <a:srgbClr val="FFFFFF"/>
                </a:highlight>
              </a:rPr>
              <a:t> </a:t>
            </a:r>
            <a:r>
              <a:rPr lang="en-US" dirty="0" err="1">
                <a:solidFill>
                  <a:srgbClr val="000000"/>
                </a:solidFill>
                <a:highlight>
                  <a:srgbClr val="FFFFFF"/>
                </a:highlight>
              </a:rPr>
              <a:t>dt</a:t>
            </a:r>
            <a:r>
              <a:rPr lang="en-US" dirty="0">
                <a:solidFill>
                  <a:srgbClr val="000000"/>
                </a:solidFill>
                <a:highlight>
                  <a:srgbClr val="FFFFFF"/>
                </a:highlight>
              </a:rPr>
              <a:t> = </a:t>
            </a:r>
            <a:r>
              <a:rPr lang="en-US" dirty="0">
                <a:solidFill>
                  <a:srgbClr val="0000FF"/>
                </a:solidFill>
                <a:highlight>
                  <a:srgbClr val="FFFFFF"/>
                </a:highlight>
              </a:rPr>
              <a:t>new</a:t>
            </a:r>
            <a:r>
              <a:rPr lang="en-US" dirty="0">
                <a:solidFill>
                  <a:srgbClr val="000000"/>
                </a:solidFill>
                <a:highlight>
                  <a:srgbClr val="FFFFFF"/>
                </a:highlight>
              </a:rPr>
              <a:t> </a:t>
            </a:r>
            <a:r>
              <a:rPr lang="en-US" dirty="0" err="1">
                <a:solidFill>
                  <a:srgbClr val="2B91AF"/>
                </a:solidFill>
                <a:highlight>
                  <a:srgbClr val="FFFFFF"/>
                </a:highlight>
              </a:rPr>
              <a:t>DispatcherTimer</a:t>
            </a:r>
            <a:r>
              <a:rPr lang="en-US" dirty="0">
                <a:solidFill>
                  <a:srgbClr val="000000"/>
                </a:solidFill>
                <a:highlight>
                  <a:srgbClr val="FFFFFF"/>
                </a:highlight>
              </a:rPr>
              <a:t>() </a:t>
            </a:r>
            <a:endParaRPr lang="ru-RU" dirty="0" smtClean="0">
              <a:solidFill>
                <a:srgbClr val="000000"/>
              </a:solidFill>
              <a:highlight>
                <a:srgbClr val="FFFFFF"/>
              </a:highlight>
            </a:endParaRPr>
          </a:p>
          <a:p>
            <a:r>
              <a:rPr lang="ru-RU" dirty="0">
                <a:solidFill>
                  <a:srgbClr val="000000"/>
                </a:solidFill>
                <a:highlight>
                  <a:srgbClr val="FFFFFF"/>
                </a:highlight>
              </a:rPr>
              <a:t> </a:t>
            </a:r>
            <a:r>
              <a:rPr lang="ru-RU" dirty="0" smtClean="0">
                <a:solidFill>
                  <a:srgbClr val="000000"/>
                </a:solidFill>
                <a:highlight>
                  <a:srgbClr val="FFFFFF"/>
                </a:highlight>
              </a:rPr>
              <a:t>                       </a:t>
            </a:r>
            <a:r>
              <a:rPr lang="en-US" dirty="0" smtClean="0">
                <a:solidFill>
                  <a:srgbClr val="000000"/>
                </a:solidFill>
                <a:highlight>
                  <a:srgbClr val="FFFFFF"/>
                </a:highlight>
              </a:rPr>
              <a:t>{ </a:t>
            </a:r>
            <a:r>
              <a:rPr lang="en-US" dirty="0">
                <a:solidFill>
                  <a:srgbClr val="000000"/>
                </a:solidFill>
                <a:highlight>
                  <a:srgbClr val="FFFFFF"/>
                </a:highlight>
              </a:rPr>
              <a:t>Interval = </a:t>
            </a:r>
            <a:r>
              <a:rPr lang="en-US" dirty="0" err="1">
                <a:solidFill>
                  <a:srgbClr val="2B91AF"/>
                </a:solidFill>
                <a:highlight>
                  <a:srgbClr val="FFFFFF"/>
                </a:highlight>
              </a:rPr>
              <a:t>TimeSpan</a:t>
            </a:r>
            <a:r>
              <a:rPr lang="en-US" dirty="0" err="1">
                <a:solidFill>
                  <a:srgbClr val="000000"/>
                </a:solidFill>
                <a:highlight>
                  <a:srgbClr val="FFFFFF"/>
                </a:highlight>
              </a:rPr>
              <a:t>.FromMinutes</a:t>
            </a:r>
            <a:r>
              <a:rPr lang="en-US" dirty="0">
                <a:solidFill>
                  <a:srgbClr val="000000"/>
                </a:solidFill>
                <a:highlight>
                  <a:srgbClr val="FFFFFF"/>
                </a:highlight>
              </a:rPr>
              <a:t>(1) </a:t>
            </a:r>
            <a:r>
              <a:rPr lang="en-US" dirty="0" smtClean="0">
                <a:solidFill>
                  <a:srgbClr val="000000"/>
                </a:solidFill>
                <a:highlight>
                  <a:srgbClr val="FFFFFF"/>
                </a:highlight>
              </a:rPr>
              <a:t>};</a:t>
            </a:r>
            <a:endParaRPr lang="ru-RU" dirty="0" smtClean="0">
              <a:solidFill>
                <a:srgbClr val="000000"/>
              </a:solidFill>
              <a:highlight>
                <a:srgbClr val="FFFFFF"/>
              </a:highlight>
            </a:endParaRPr>
          </a:p>
          <a:p>
            <a:endParaRPr lang="ru-RU" dirty="0">
              <a:solidFill>
                <a:srgbClr val="000000"/>
              </a:solidFill>
              <a:highlight>
                <a:srgbClr val="FFFFFF"/>
              </a:highlight>
            </a:endParaRPr>
          </a:p>
          <a:p>
            <a:r>
              <a:rPr lang="en-US" dirty="0" smtClean="0">
                <a:solidFill>
                  <a:srgbClr val="0000FF"/>
                </a:solidFill>
                <a:highlight>
                  <a:srgbClr val="FFFFFF"/>
                </a:highlight>
              </a:rPr>
              <a:t>public</a:t>
            </a:r>
            <a:r>
              <a:rPr lang="en-US" dirty="0" smtClean="0">
                <a:solidFill>
                  <a:srgbClr val="000000"/>
                </a:solidFill>
                <a:highlight>
                  <a:srgbClr val="FFFFFF"/>
                </a:highlight>
              </a:rPr>
              <a:t> </a:t>
            </a:r>
            <a:r>
              <a:rPr lang="en-US" dirty="0" err="1">
                <a:solidFill>
                  <a:srgbClr val="000000"/>
                </a:solidFill>
                <a:highlight>
                  <a:srgbClr val="FFFFFF"/>
                </a:highlight>
              </a:rPr>
              <a:t>MainPage</a:t>
            </a:r>
            <a:r>
              <a:rPr lang="en-US" dirty="0">
                <a:solidFill>
                  <a:srgbClr val="000000"/>
                </a:solidFill>
                <a:highlight>
                  <a:srgbClr val="FFFFFF"/>
                </a:highlight>
              </a:rPr>
              <a:t>()</a:t>
            </a:r>
          </a:p>
          <a:p>
            <a:r>
              <a:rPr lang="ru-RU" dirty="0" smtClean="0">
                <a:solidFill>
                  <a:srgbClr val="000000"/>
                </a:solidFill>
                <a:highlight>
                  <a:srgbClr val="FFFFFF"/>
                </a:highlight>
              </a:rPr>
              <a:t>{</a:t>
            </a:r>
            <a:endParaRPr lang="ru-RU" dirty="0">
              <a:solidFill>
                <a:srgbClr val="000000"/>
              </a:solidFill>
              <a:highlight>
                <a:srgbClr val="FFFFFF"/>
              </a:highlight>
            </a:endParaRPr>
          </a:p>
          <a:p>
            <a:r>
              <a:rPr lang="en-US" dirty="0" smtClean="0">
                <a:solidFill>
                  <a:srgbClr val="0000FF"/>
                </a:solidFill>
                <a:highlight>
                  <a:srgbClr val="FFFFFF"/>
                </a:highlight>
              </a:rPr>
              <a:t>  </a:t>
            </a:r>
            <a:r>
              <a:rPr lang="en-US" dirty="0" err="1" smtClean="0">
                <a:solidFill>
                  <a:srgbClr val="0000FF"/>
                </a:solidFill>
                <a:highlight>
                  <a:srgbClr val="FFFFFF"/>
                </a:highlight>
              </a:rPr>
              <a:t>this</a:t>
            </a:r>
            <a:r>
              <a:rPr lang="en-US" dirty="0" err="1" smtClean="0">
                <a:solidFill>
                  <a:srgbClr val="000000"/>
                </a:solidFill>
                <a:highlight>
                  <a:srgbClr val="FFFFFF"/>
                </a:highlight>
              </a:rPr>
              <a:t>.InitializeComponent</a:t>
            </a:r>
            <a:r>
              <a:rPr lang="en-US" dirty="0">
                <a:solidFill>
                  <a:srgbClr val="000000"/>
                </a:solidFill>
                <a:highlight>
                  <a:srgbClr val="FFFFFF"/>
                </a:highlight>
              </a:rPr>
              <a:t>();</a:t>
            </a:r>
          </a:p>
          <a:p>
            <a:r>
              <a:rPr lang="en-US" dirty="0" smtClean="0">
                <a:solidFill>
                  <a:srgbClr val="000000"/>
                </a:solidFill>
                <a:highlight>
                  <a:srgbClr val="FFFFFF"/>
                </a:highlight>
              </a:rPr>
              <a:t>  </a:t>
            </a:r>
            <a:r>
              <a:rPr lang="en-US" dirty="0" err="1" smtClean="0">
                <a:solidFill>
                  <a:srgbClr val="000000"/>
                </a:solidFill>
                <a:highlight>
                  <a:srgbClr val="FFFFFF"/>
                </a:highlight>
              </a:rPr>
              <a:t>dt.Tick</a:t>
            </a:r>
            <a:r>
              <a:rPr lang="en-US" dirty="0" smtClean="0">
                <a:solidFill>
                  <a:srgbClr val="000000"/>
                </a:solidFill>
                <a:highlight>
                  <a:srgbClr val="FFFFFF"/>
                </a:highlight>
              </a:rPr>
              <a:t> </a:t>
            </a:r>
            <a:r>
              <a:rPr lang="en-US" dirty="0">
                <a:solidFill>
                  <a:srgbClr val="000000"/>
                </a:solidFill>
                <a:highlight>
                  <a:srgbClr val="FFFFFF"/>
                </a:highlight>
              </a:rPr>
              <a:t>+= Refresh;</a:t>
            </a:r>
          </a:p>
          <a:p>
            <a:r>
              <a:rPr lang="en-US" dirty="0" smtClean="0">
                <a:solidFill>
                  <a:srgbClr val="000000"/>
                </a:solidFill>
                <a:highlight>
                  <a:srgbClr val="FFFFFF"/>
                </a:highlight>
              </a:rPr>
              <a:t>  </a:t>
            </a:r>
            <a:r>
              <a:rPr lang="en-US" dirty="0" err="1" smtClean="0">
                <a:solidFill>
                  <a:srgbClr val="000000"/>
                </a:solidFill>
                <a:highlight>
                  <a:srgbClr val="FFFFFF"/>
                </a:highlight>
              </a:rPr>
              <a:t>dt.Start</a:t>
            </a:r>
            <a:r>
              <a:rPr lang="en-US" dirty="0" smtClean="0">
                <a:solidFill>
                  <a:srgbClr val="000000"/>
                </a:solidFill>
                <a:highlight>
                  <a:srgbClr val="FFFFFF"/>
                </a:highlight>
              </a:rPr>
              <a:t>();</a:t>
            </a:r>
          </a:p>
          <a:p>
            <a:r>
              <a:rPr lang="ru-RU" dirty="0" smtClean="0">
                <a:solidFill>
                  <a:srgbClr val="000000"/>
                </a:solidFill>
                <a:highlight>
                  <a:srgbClr val="FFFFFF"/>
                </a:highlight>
              </a:rPr>
              <a:t>}</a:t>
            </a:r>
            <a:endParaRPr lang="ru-RU" dirty="0">
              <a:solidFill>
                <a:srgbClr val="000000"/>
              </a:solidFill>
              <a:highlight>
                <a:srgbClr val="FFFFFF"/>
              </a:highlight>
            </a:endParaRPr>
          </a:p>
          <a:p>
            <a:endParaRPr lang="ru-RU" dirty="0">
              <a:solidFill>
                <a:srgbClr val="000000"/>
              </a:solidFill>
              <a:highlight>
                <a:srgbClr val="FFFFFF"/>
              </a:highlight>
            </a:endParaRPr>
          </a:p>
          <a:p>
            <a:r>
              <a:rPr lang="en-US" dirty="0" smtClean="0">
                <a:solidFill>
                  <a:srgbClr val="0000FF"/>
                </a:solidFill>
                <a:highlight>
                  <a:srgbClr val="FFFFFF"/>
                </a:highlight>
              </a:rPr>
              <a:t>private</a:t>
            </a:r>
            <a:r>
              <a:rPr lang="en-US" dirty="0" smtClean="0">
                <a:solidFill>
                  <a:srgbClr val="000000"/>
                </a:solidFill>
                <a:highlight>
                  <a:srgbClr val="FFFFFF"/>
                </a:highlight>
              </a:rPr>
              <a:t> </a:t>
            </a:r>
            <a:r>
              <a:rPr lang="en-US" dirty="0" err="1">
                <a:solidFill>
                  <a:srgbClr val="0000FF"/>
                </a:solidFill>
                <a:highlight>
                  <a:srgbClr val="FFFFFF"/>
                </a:highlight>
              </a:rPr>
              <a:t>async</a:t>
            </a:r>
            <a:r>
              <a:rPr lang="en-US" dirty="0">
                <a:solidFill>
                  <a:srgbClr val="000000"/>
                </a:solidFill>
                <a:highlight>
                  <a:srgbClr val="FFFFFF"/>
                </a:highlight>
              </a:rPr>
              <a:t> </a:t>
            </a:r>
            <a:r>
              <a:rPr lang="en-US" dirty="0">
                <a:solidFill>
                  <a:srgbClr val="0000FF"/>
                </a:solidFill>
                <a:highlight>
                  <a:srgbClr val="FFFFFF"/>
                </a:highlight>
              </a:rPr>
              <a:t>void</a:t>
            </a:r>
            <a:r>
              <a:rPr lang="en-US" dirty="0">
                <a:solidFill>
                  <a:srgbClr val="000000"/>
                </a:solidFill>
                <a:highlight>
                  <a:srgbClr val="FFFFFF"/>
                </a:highlight>
              </a:rPr>
              <a:t> Refresh(</a:t>
            </a:r>
            <a:r>
              <a:rPr lang="en-US" dirty="0">
                <a:solidFill>
                  <a:srgbClr val="0000FF"/>
                </a:solidFill>
                <a:highlight>
                  <a:srgbClr val="FFFFFF"/>
                </a:highlight>
              </a:rPr>
              <a:t>object</a:t>
            </a:r>
            <a:r>
              <a:rPr lang="en-US" dirty="0">
                <a:solidFill>
                  <a:srgbClr val="000000"/>
                </a:solidFill>
                <a:highlight>
                  <a:srgbClr val="FFFFFF"/>
                </a:highlight>
              </a:rPr>
              <a:t> sender, </a:t>
            </a:r>
            <a:r>
              <a:rPr lang="en-US" dirty="0">
                <a:solidFill>
                  <a:srgbClr val="0000FF"/>
                </a:solidFill>
                <a:highlight>
                  <a:srgbClr val="FFFFFF"/>
                </a:highlight>
              </a:rPr>
              <a:t>object</a:t>
            </a:r>
            <a:r>
              <a:rPr lang="en-US" dirty="0">
                <a:solidFill>
                  <a:srgbClr val="000000"/>
                </a:solidFill>
                <a:highlight>
                  <a:srgbClr val="FFFFFF"/>
                </a:highlight>
              </a:rPr>
              <a:t> e)</a:t>
            </a:r>
          </a:p>
          <a:p>
            <a:r>
              <a:rPr lang="ru-RU" dirty="0" smtClean="0">
                <a:solidFill>
                  <a:srgbClr val="000000"/>
                </a:solidFill>
                <a:highlight>
                  <a:srgbClr val="FFFFFF"/>
                </a:highlight>
              </a:rPr>
              <a:t>{</a:t>
            </a:r>
            <a:endParaRPr lang="en-US" dirty="0" smtClean="0">
              <a:solidFill>
                <a:srgbClr val="000000"/>
              </a:solidFill>
              <a:highlight>
                <a:srgbClr val="FFFFFF"/>
              </a:highlight>
            </a:endParaRPr>
          </a:p>
          <a:p>
            <a:r>
              <a:rPr lang="en-US" dirty="0" smtClean="0">
                <a:solidFill>
                  <a:srgbClr val="000000"/>
                </a:solidFill>
                <a:highlight>
                  <a:srgbClr val="FFFFFF"/>
                </a:highlight>
              </a:rPr>
              <a:t>	…</a:t>
            </a:r>
            <a:endParaRPr lang="ru-RU" dirty="0">
              <a:solidFill>
                <a:srgbClr val="000000"/>
              </a:solidFill>
              <a:highlight>
                <a:srgbClr val="FFFFFF"/>
              </a:highlight>
            </a:endParaRPr>
          </a:p>
          <a:p>
            <a:r>
              <a:rPr lang="ru-RU" dirty="0" smtClean="0">
                <a:solidFill>
                  <a:srgbClr val="000000"/>
                </a:solidFill>
                <a:highlight>
                  <a:srgbClr val="FFFFFF"/>
                </a:highlight>
              </a:rPr>
              <a:t>}</a:t>
            </a:r>
            <a:endParaRPr lang="ru-RU" dirty="0"/>
          </a:p>
        </p:txBody>
      </p:sp>
    </p:spTree>
    <p:extLst>
      <p:ext uri="{BB962C8B-B14F-4D97-AF65-F5344CB8AC3E}">
        <p14:creationId xmlns:p14="http://schemas.microsoft.com/office/powerpoint/2010/main" val="128592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16076" y="607595"/>
            <a:ext cx="9859116" cy="2628605"/>
          </a:xfrm>
        </p:spPr>
        <p:txBody>
          <a:bodyPr/>
          <a:lstStyle/>
          <a:p>
            <a:r>
              <a:rPr lang="en-US" dirty="0" smtClean="0"/>
              <a:t>DEMO 02:</a:t>
            </a:r>
            <a:br>
              <a:rPr lang="en-US" dirty="0" smtClean="0"/>
            </a:br>
            <a:r>
              <a:rPr lang="en-US" dirty="0" err="1" smtClean="0"/>
              <a:t>OpenWeatherMap</a:t>
            </a:r>
            <a:r>
              <a:rPr lang="en-US" dirty="0"/>
              <a:t> </a:t>
            </a:r>
            <a:r>
              <a:rPr lang="ru-RU" dirty="0" smtClean="0"/>
              <a:t>с авто-обновлением</a:t>
            </a:r>
            <a:endParaRPr lang="ru-RU" dirty="0"/>
          </a:p>
        </p:txBody>
      </p:sp>
    </p:spTree>
    <p:extLst>
      <p:ext uri="{BB962C8B-B14F-4D97-AF65-F5344CB8AC3E}">
        <p14:creationId xmlns:p14="http://schemas.microsoft.com/office/powerpoint/2010/main" val="1029958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Мораль</a:t>
            </a:r>
            <a:endParaRPr lang="ru-RU" dirty="0"/>
          </a:p>
        </p:txBody>
      </p:sp>
      <p:sp>
        <p:nvSpPr>
          <p:cNvPr id="3" name="Текст 2"/>
          <p:cNvSpPr>
            <a:spLocks noGrp="1"/>
          </p:cNvSpPr>
          <p:nvPr>
            <p:ph type="body" sz="quarter" idx="10"/>
          </p:nvPr>
        </p:nvSpPr>
        <p:spPr>
          <a:xfrm>
            <a:off x="269239" y="1189177"/>
            <a:ext cx="7086761" cy="5312223"/>
          </a:xfrm>
        </p:spPr>
        <p:txBody>
          <a:bodyPr/>
          <a:lstStyle/>
          <a:p>
            <a:r>
              <a:rPr lang="ru-RU" sz="2800" dirty="0" smtClean="0"/>
              <a:t>Разрабатывать универсальные приложения </a:t>
            </a:r>
            <a:r>
              <a:rPr lang="en-US" sz="2800" dirty="0" smtClean="0"/>
              <a:t>Windows </a:t>
            </a:r>
            <a:r>
              <a:rPr lang="ru-RU" sz="2800" dirty="0" smtClean="0"/>
              <a:t>очень просто</a:t>
            </a:r>
          </a:p>
          <a:p>
            <a:r>
              <a:rPr lang="ru-RU" sz="2800" dirty="0" smtClean="0"/>
              <a:t>Основа приложения – это дизайн </a:t>
            </a:r>
            <a:r>
              <a:rPr lang="en-US" sz="2800" dirty="0" smtClean="0"/>
              <a:t>(XAML) </a:t>
            </a:r>
            <a:r>
              <a:rPr lang="ru-RU" sz="2800" dirty="0" smtClean="0"/>
              <a:t>и логика (</a:t>
            </a:r>
            <a:r>
              <a:rPr lang="en-US" sz="2800" dirty="0" smtClean="0"/>
              <a:t>C#/VB/…)</a:t>
            </a:r>
          </a:p>
          <a:p>
            <a:r>
              <a:rPr lang="ru-RU" sz="2800" dirty="0" smtClean="0"/>
              <a:t>Есть ещё и другие подходы к созданию приложений</a:t>
            </a:r>
          </a:p>
          <a:p>
            <a:r>
              <a:rPr lang="en-US" sz="2800" dirty="0" smtClean="0">
                <a:solidFill>
                  <a:schemeClr val="tx1"/>
                </a:solidFill>
              </a:rPr>
              <a:t>	</a:t>
            </a:r>
            <a:r>
              <a:rPr lang="en-US" sz="2000" dirty="0" smtClean="0">
                <a:solidFill>
                  <a:schemeClr val="tx1"/>
                </a:solidFill>
              </a:rPr>
              <a:t>HTML+JS (</a:t>
            </a:r>
            <a:r>
              <a:rPr lang="ru-RU" sz="2000" dirty="0" smtClean="0">
                <a:solidFill>
                  <a:schemeClr val="tx1"/>
                </a:solidFill>
              </a:rPr>
              <a:t>стек для тех, кто привык к вебу)</a:t>
            </a:r>
            <a:endParaRPr lang="en-US" sz="2000" dirty="0" smtClean="0">
              <a:solidFill>
                <a:schemeClr val="tx1"/>
              </a:solidFill>
            </a:endParaRPr>
          </a:p>
          <a:p>
            <a:r>
              <a:rPr lang="en-US" sz="2000" dirty="0">
                <a:solidFill>
                  <a:schemeClr val="tx1"/>
                </a:solidFill>
              </a:rPr>
              <a:t>	</a:t>
            </a:r>
            <a:r>
              <a:rPr lang="en-US" sz="2000" dirty="0" smtClean="0">
                <a:solidFill>
                  <a:schemeClr val="tx1"/>
                </a:solidFill>
              </a:rPr>
              <a:t>DirectX + C++</a:t>
            </a:r>
            <a:r>
              <a:rPr lang="ru-RU" sz="2000" dirty="0" smtClean="0">
                <a:solidFill>
                  <a:schemeClr val="tx1"/>
                </a:solidFill>
              </a:rPr>
              <a:t> (игры</a:t>
            </a:r>
            <a:r>
              <a:rPr lang="en-US" sz="2000" dirty="0" smtClean="0">
                <a:solidFill>
                  <a:schemeClr val="tx1"/>
                </a:solidFill>
              </a:rPr>
              <a:t>/</a:t>
            </a:r>
            <a:r>
              <a:rPr lang="ru-RU" sz="2000" dirty="0" smtClean="0">
                <a:solidFill>
                  <a:schemeClr val="tx1"/>
                </a:solidFill>
              </a:rPr>
              <a:t>графика на </a:t>
            </a:r>
            <a:r>
              <a:rPr lang="en-US" sz="2000" dirty="0" smtClean="0">
                <a:solidFill>
                  <a:schemeClr val="tx1"/>
                </a:solidFill>
              </a:rPr>
              <a:t>Windows)</a:t>
            </a:r>
          </a:p>
          <a:p>
            <a:r>
              <a:rPr lang="en-US" sz="2000" dirty="0">
                <a:solidFill>
                  <a:schemeClr val="tx1"/>
                </a:solidFill>
              </a:rPr>
              <a:t>	</a:t>
            </a:r>
            <a:r>
              <a:rPr lang="en-US" sz="2000" dirty="0" smtClean="0">
                <a:solidFill>
                  <a:schemeClr val="tx1"/>
                </a:solidFill>
              </a:rPr>
              <a:t>Unity (</a:t>
            </a:r>
            <a:r>
              <a:rPr lang="ru-RU" sz="2000" dirty="0" smtClean="0">
                <a:solidFill>
                  <a:schemeClr val="tx1"/>
                </a:solidFill>
              </a:rPr>
              <a:t>кросс-платформенная разработка игр)</a:t>
            </a:r>
            <a:endParaRPr lang="ru-RU" sz="2800" dirty="0" smtClean="0"/>
          </a:p>
          <a:p>
            <a:r>
              <a:rPr lang="ru-RU" sz="2800" dirty="0" smtClean="0">
                <a:gradFill>
                  <a:gsLst>
                    <a:gs pos="1250">
                      <a:srgbClr val="0078D7"/>
                    </a:gs>
                    <a:gs pos="99000">
                      <a:srgbClr val="0078D7"/>
                    </a:gs>
                  </a:gsLst>
                  <a:lin ang="5400000" scaled="0"/>
                </a:gradFill>
              </a:rPr>
              <a:t>Приложения могут эффективно брать данные из интернет</a:t>
            </a:r>
          </a:p>
          <a:p>
            <a:r>
              <a:rPr lang="ru-RU" sz="1800" dirty="0" smtClean="0">
                <a:solidFill>
                  <a:schemeClr val="tx1"/>
                </a:solidFill>
              </a:rPr>
              <a:t>	</a:t>
            </a:r>
            <a:r>
              <a:rPr lang="ru-RU" sz="2000" dirty="0" smtClean="0">
                <a:solidFill>
                  <a:schemeClr val="tx1"/>
                </a:solidFill>
              </a:rPr>
              <a:t>Асинхронные </a:t>
            </a:r>
            <a:r>
              <a:rPr lang="en-US" sz="2000" dirty="0" smtClean="0">
                <a:solidFill>
                  <a:schemeClr val="tx1"/>
                </a:solidFill>
              </a:rPr>
              <a:t>API </a:t>
            </a:r>
            <a:r>
              <a:rPr lang="ru-RU" sz="2000" dirty="0" smtClean="0">
                <a:solidFill>
                  <a:schemeClr val="tx1"/>
                </a:solidFill>
              </a:rPr>
              <a:t>позволяют приложениям быть 	отзывчивыми</a:t>
            </a:r>
            <a:endParaRPr lang="en-US" sz="1800" dirty="0">
              <a:solidFill>
                <a:schemeClr val="tx1"/>
              </a:solidFill>
            </a:endParaRPr>
          </a:p>
        </p:txBody>
      </p:sp>
    </p:spTree>
    <p:extLst>
      <p:ext uri="{BB962C8B-B14F-4D97-AF65-F5344CB8AC3E}">
        <p14:creationId xmlns:p14="http://schemas.microsoft.com/office/powerpoint/2010/main" val="40392332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Контакты</a:t>
            </a:r>
            <a:endParaRPr lang="ru-RU" dirty="0"/>
          </a:p>
        </p:txBody>
      </p:sp>
      <p:sp>
        <p:nvSpPr>
          <p:cNvPr id="5" name="Объект 4"/>
          <p:cNvSpPr>
            <a:spLocks noGrp="1"/>
          </p:cNvSpPr>
          <p:nvPr>
            <p:ph idx="1"/>
          </p:nvPr>
        </p:nvSpPr>
        <p:spPr/>
        <p:txBody>
          <a:bodyPr/>
          <a:lstStyle/>
          <a:p>
            <a:r>
              <a:rPr lang="ru-RU" dirty="0" smtClean="0"/>
              <a:t>Дмитрий Сошников</a:t>
            </a:r>
          </a:p>
          <a:p>
            <a:pPr lvl="1"/>
            <a:r>
              <a:rPr lang="en-US" dirty="0" smtClean="0"/>
              <a:t>Microsoft</a:t>
            </a:r>
          </a:p>
          <a:p>
            <a:pPr lvl="1"/>
            <a:r>
              <a:rPr lang="en-US" dirty="0" smtClean="0"/>
              <a:t>dmitryso@microsoft.com &amp; @</a:t>
            </a:r>
            <a:r>
              <a:rPr lang="en-US" dirty="0" err="1" smtClean="0"/>
              <a:t>shwars</a:t>
            </a:r>
            <a:r>
              <a:rPr lang="en-US" dirty="0" smtClean="0"/>
              <a:t> </a:t>
            </a:r>
          </a:p>
          <a:p>
            <a:pPr lvl="1"/>
            <a:r>
              <a:rPr lang="en-US" dirty="0" smtClean="0"/>
              <a:t>blogs.msdn.com/</a:t>
            </a:r>
            <a:r>
              <a:rPr lang="en-US" dirty="0" err="1" smtClean="0"/>
              <a:t>sos</a:t>
            </a:r>
            <a:r>
              <a:rPr lang="en-US" dirty="0" smtClean="0"/>
              <a:t> &amp; blog.soshnikov.com</a:t>
            </a:r>
            <a:endParaRPr lang="ru-RU" dirty="0"/>
          </a:p>
        </p:txBody>
      </p:sp>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229143" y="1747619"/>
            <a:ext cx="1873714" cy="1922900"/>
          </a:xfrm>
        </p:spPr>
      </p:pic>
    </p:spTree>
    <p:extLst>
      <p:ext uri="{BB962C8B-B14F-4D97-AF65-F5344CB8AC3E}">
        <p14:creationId xmlns:p14="http://schemas.microsoft.com/office/powerpoint/2010/main" val="422195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Платформа </a:t>
            </a:r>
            <a:r>
              <a:rPr lang="en-US" dirty="0" smtClean="0"/>
              <a:t>Microsoft</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3464923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maximumpc.com/files/u90693/ms218_side_fu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28" y="3789000"/>
            <a:ext cx="1943481" cy="19682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blogs.independent.co.uk/wp-content/uploads/2012/09/nokia-lumia-920.jpg-use.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6000" y="3641272"/>
            <a:ext cx="2218933" cy="166419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841729" y="5959044"/>
            <a:ext cx="292347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Компьютер</a:t>
            </a:r>
          </a:p>
        </p:txBody>
      </p:sp>
      <p:sp>
        <p:nvSpPr>
          <p:cNvPr id="10" name="Title 1"/>
          <p:cNvSpPr txBox="1">
            <a:spLocks/>
          </p:cNvSpPr>
          <p:nvPr/>
        </p:nvSpPr>
        <p:spPr>
          <a:xfrm>
            <a:off x="6398111" y="5924941"/>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Гостиная</a:t>
            </a:r>
          </a:p>
        </p:txBody>
      </p:sp>
      <p:sp>
        <p:nvSpPr>
          <p:cNvPr id="11" name="Title 1"/>
          <p:cNvSpPr txBox="1">
            <a:spLocks/>
          </p:cNvSpPr>
          <p:nvPr/>
        </p:nvSpPr>
        <p:spPr>
          <a:xfrm>
            <a:off x="3936000" y="5959043"/>
            <a:ext cx="229131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Смарт</a:t>
            </a:r>
          </a:p>
        </p:txBody>
      </p:sp>
      <p:pic>
        <p:nvPicPr>
          <p:cNvPr id="13" name="Picture 3" descr="C:\Users\dmitryso\AppData\Local\Microsoft\Windows\Temporary Internet Files\Content.IE5\ZZ1QSKC7\MC900441809[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00" y="992567"/>
            <a:ext cx="2202098" cy="220209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3608816" y="2689000"/>
            <a:ext cx="2767203" cy="506805"/>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ru-RU" sz="3659" dirty="0">
                <a:solidFill>
                  <a:srgbClr val="000000"/>
                </a:solidFill>
              </a:rPr>
              <a:t>Облако</a:t>
            </a:r>
          </a:p>
        </p:txBody>
      </p:sp>
      <p:sp>
        <p:nvSpPr>
          <p:cNvPr id="2" name="Title 1"/>
          <p:cNvSpPr>
            <a:spLocks noGrp="1"/>
          </p:cNvSpPr>
          <p:nvPr>
            <p:ph type="title"/>
          </p:nvPr>
        </p:nvSpPr>
        <p:spPr>
          <a:xfrm>
            <a:off x="382361" y="210087"/>
            <a:ext cx="10297800" cy="720000"/>
          </a:xfrm>
        </p:spPr>
        <p:txBody>
          <a:bodyPr/>
          <a:lstStyle/>
          <a:p>
            <a:r>
              <a:rPr lang="ru-RU" dirty="0" smtClean="0"/>
              <a:t>В каком мире мы живём…</a:t>
            </a:r>
            <a:endParaRPr lang="ru-RU" dirty="0"/>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1261" y="3814135"/>
            <a:ext cx="2605426" cy="1664199"/>
          </a:xfrm>
          <a:prstGeom prst="rect">
            <a:avLst/>
          </a:prstGeom>
        </p:spPr>
      </p:pic>
    </p:spTree>
    <p:extLst>
      <p:ext uri="{BB962C8B-B14F-4D97-AF65-F5344CB8AC3E}">
        <p14:creationId xmlns:p14="http://schemas.microsoft.com/office/powerpoint/2010/main" val="2988335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90" y="1"/>
            <a:ext cx="10284820" cy="6857999"/>
          </a:xfrm>
          <a:prstGeom prst="rect">
            <a:avLst/>
          </a:prstGeom>
        </p:spPr>
      </p:pic>
      <p:sp>
        <p:nvSpPr>
          <p:cNvPr id="7" name="Rectangle 6"/>
          <p:cNvSpPr/>
          <p:nvPr/>
        </p:nvSpPr>
        <p:spPr>
          <a:xfrm>
            <a:off x="1644071" y="1644073"/>
            <a:ext cx="8984852" cy="3860800"/>
          </a:xfrm>
          <a:prstGeom prst="rect">
            <a:avLst/>
          </a:prstGeom>
          <a:solidFill>
            <a:srgbClr val="25004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182880" bIns="121920" rtlCol="0" anchor="t" anchorCtr="0"/>
          <a:lstStyle/>
          <a:p>
            <a:pPr algn="ctr"/>
            <a:endParaRPr lang="en-US" sz="2400" dirty="0" err="1">
              <a:solidFill>
                <a:schemeClr val="tx2"/>
              </a:solidFill>
            </a:endParaRPr>
          </a:p>
        </p:txBody>
      </p:sp>
    </p:spTree>
    <p:extLst>
      <p:ext uri="{BB962C8B-B14F-4D97-AF65-F5344CB8AC3E}">
        <p14:creationId xmlns:p14="http://schemas.microsoft.com/office/powerpoint/2010/main" val="22344734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hone scre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7293" y="368995"/>
            <a:ext cx="1016394" cy="1959937"/>
          </a:xfrm>
          <a:prstGeom prst="rect">
            <a:avLst/>
          </a:prstGeom>
        </p:spPr>
      </p:pic>
      <p:pic>
        <p:nvPicPr>
          <p:cNvPr id="5" name="Desktop PC"/>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0667" y="381031"/>
            <a:ext cx="2898760" cy="2134951"/>
          </a:xfrm>
          <a:prstGeom prst="rect">
            <a:avLst/>
          </a:prstGeom>
        </p:spPr>
      </p:pic>
      <p:sp>
        <p:nvSpPr>
          <p:cNvPr id="7" name="TextBox 6"/>
          <p:cNvSpPr txBox="1"/>
          <p:nvPr/>
        </p:nvSpPr>
        <p:spPr>
          <a:xfrm>
            <a:off x="156842" y="2946214"/>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7</a:t>
            </a:r>
            <a:endParaRPr lang="ru-RU" sz="4000" b="1" kern="0" dirty="0" err="1">
              <a:gradFill>
                <a:gsLst>
                  <a:gs pos="2917">
                    <a:srgbClr val="505050"/>
                  </a:gs>
                  <a:gs pos="30000">
                    <a:srgbClr val="505050"/>
                  </a:gs>
                </a:gsLst>
                <a:lin ang="5400000" scaled="0"/>
              </a:gradFill>
            </a:endParaRPr>
          </a:p>
        </p:txBody>
      </p:sp>
      <p:sp>
        <p:nvSpPr>
          <p:cNvPr id="10" name="Rectangle 9"/>
          <p:cNvSpPr/>
          <p:nvPr/>
        </p:nvSpPr>
        <p:spPr bwMode="auto">
          <a:xfrm>
            <a:off x="2414276"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347428" y="3015883"/>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232551"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XNA</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596122" y="3015883"/>
            <a:ext cx="1129480" cy="705925"/>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777847" y="3015883"/>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414276"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232551"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357071" y="4258750"/>
            <a:ext cx="1197776"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XAML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605765"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HTML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JS</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787490" y="4258750"/>
            <a:ext cx="1129480"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232553" y="4991584"/>
            <a:ext cx="6674776"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ru-RU" sz="1765" kern="0" dirty="0">
                <a:gradFill>
                  <a:gsLst>
                    <a:gs pos="0">
                      <a:srgbClr val="FFFFFF"/>
                    </a:gs>
                    <a:gs pos="100000">
                      <a:srgbClr val="FFFFFF"/>
                    </a:gs>
                  </a:gsLst>
                  <a:lin ang="5400000" scaled="0"/>
                </a:gradFill>
                <a:ea typeface="Segoe UI" pitchFamily="34" charset="0"/>
                <a:cs typeface="Segoe UI" pitchFamily="34" charset="0"/>
              </a:rPr>
              <a:t>Общее ядро ОС, разные </a:t>
            </a:r>
            <a:r>
              <a:rPr lang="en-US" sz="1765" kern="0" dirty="0">
                <a:gradFill>
                  <a:gsLst>
                    <a:gs pos="0">
                      <a:srgbClr val="FFFFFF"/>
                    </a:gs>
                    <a:gs pos="100000">
                      <a:srgbClr val="FFFFFF"/>
                    </a:gs>
                  </a:gsLst>
                  <a:lin ang="5400000" scaled="0"/>
                </a:gradFill>
                <a:ea typeface="Segoe UI" pitchFamily="34" charset="0"/>
                <a:cs typeface="Segoe UI" pitchFamily="34" charset="0"/>
              </a:rPr>
              <a:t>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232550" y="5587808"/>
            <a:ext cx="1037021"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SL</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362032" y="5588694"/>
            <a:ext cx="5554939" cy="705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r>
              <a:rPr lang="en-US" sz="1961" kern="0" dirty="0">
                <a:gradFill>
                  <a:gsLst>
                    <a:gs pos="0">
                      <a:srgbClr val="FFFFFF"/>
                    </a:gs>
                    <a:gs pos="100000">
                      <a:srgbClr val="FFFFFF"/>
                    </a:gs>
                  </a:gsLst>
                  <a:lin ang="5400000" scaled="0"/>
                </a:gradFill>
                <a:ea typeface="Segoe UI" pitchFamily="34" charset="0"/>
                <a:cs typeface="Segoe UI" pitchFamily="34" charset="0"/>
              </a:rPr>
              <a:t>C#/XAML</a:t>
            </a:r>
            <a:br>
              <a:rPr lang="en-US" sz="1961" kern="0" dirty="0">
                <a:gradFill>
                  <a:gsLst>
                    <a:gs pos="0">
                      <a:srgbClr val="FFFFFF"/>
                    </a:gs>
                    <a:gs pos="100000">
                      <a:srgbClr val="FFFFFF"/>
                    </a:gs>
                  </a:gsLst>
                  <a:lin ang="5400000" scaled="0"/>
                </a:gradFill>
                <a:ea typeface="Segoe UI" pitchFamily="34" charset="0"/>
                <a:cs typeface="Segoe UI" pitchFamily="34" charset="0"/>
              </a:rPr>
            </a:br>
            <a:r>
              <a:rPr lang="en-US" sz="1961" kern="0" dirty="0">
                <a:gradFill>
                  <a:gsLst>
                    <a:gs pos="0">
                      <a:srgbClr val="FFFFFF"/>
                    </a:gs>
                    <a:gs pos="100000">
                      <a:srgbClr val="FFFFFF"/>
                    </a:gs>
                  </a:gsLst>
                  <a:lin ang="5400000" scaled="0"/>
                </a:gradFill>
                <a:ea typeface="Segoe UI" pitchFamily="34" charset="0"/>
                <a:cs typeface="Segoe UI" pitchFamily="34" charset="0"/>
              </a:rPr>
              <a:t>HTML/JS	C++/DX</a:t>
            </a:r>
            <a:endParaRPr lang="ru-RU" sz="196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1232552" y="6321530"/>
            <a:ext cx="6674778" cy="353850"/>
          </a:xfrm>
          <a:prstGeom prst="rect">
            <a:avLst/>
          </a:prstGeom>
          <a:solidFill>
            <a:srgbClr val="FF0000"/>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spcBef>
                <a:spcPct val="0"/>
              </a:spcBef>
              <a:spcAft>
                <a:spcPct val="0"/>
              </a:spcAft>
            </a:pPr>
            <a:r>
              <a:rPr lang="ru-RU" sz="1765" kern="0" dirty="0">
                <a:gradFill>
                  <a:gsLst>
                    <a:gs pos="0">
                      <a:srgbClr val="FFFFFF"/>
                    </a:gs>
                    <a:gs pos="100000">
                      <a:srgbClr val="FFFFFF"/>
                    </a:gs>
                  </a:gsLst>
                  <a:lin ang="5400000" scaled="0"/>
                </a:gradFill>
                <a:ea typeface="Segoe UI" pitchFamily="34" charset="0"/>
                <a:cs typeface="Segoe UI" pitchFamily="34" charset="0"/>
              </a:rPr>
              <a:t>Общее ядро ОС, общее </a:t>
            </a:r>
            <a:r>
              <a:rPr lang="en-US" sz="1765" kern="0" dirty="0" err="1">
                <a:gradFill>
                  <a:gsLst>
                    <a:gs pos="0">
                      <a:srgbClr val="FFFFFF"/>
                    </a:gs>
                    <a:gs pos="100000">
                      <a:srgbClr val="FFFFFF"/>
                    </a:gs>
                  </a:gsLst>
                  <a:lin ang="5400000" scaled="0"/>
                </a:gradFill>
                <a:ea typeface="Segoe UI" pitchFamily="34" charset="0"/>
                <a:cs typeface="Segoe UI" pitchFamily="34" charset="0"/>
              </a:rPr>
              <a:t>WinRT</a:t>
            </a:r>
            <a:r>
              <a:rPr lang="en-US" sz="1765" kern="0" dirty="0">
                <a:gradFill>
                  <a:gsLst>
                    <a:gs pos="0">
                      <a:srgbClr val="FFFFFF"/>
                    </a:gs>
                    <a:gs pos="100000">
                      <a:srgbClr val="FFFFFF"/>
                    </a:gs>
                  </a:gsLst>
                  <a:lin ang="5400000" scaled="0"/>
                </a:gradFill>
                <a:ea typeface="Segoe UI" pitchFamily="34" charset="0"/>
                <a:cs typeface="Segoe UI" pitchFamily="34" charset="0"/>
              </a:rPr>
              <a:t> API</a:t>
            </a:r>
            <a:endParaRPr lang="ru-RU"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0879" y="4501779"/>
            <a:ext cx="657024"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a:t>
            </a:r>
            <a:endParaRPr lang="ru-RU" sz="4000" b="1" kern="0" dirty="0" err="1">
              <a:gradFill>
                <a:gsLst>
                  <a:gs pos="2917">
                    <a:srgbClr val="505050"/>
                  </a:gs>
                  <a:gs pos="30000">
                    <a:srgbClr val="505050"/>
                  </a:gs>
                </a:gsLst>
                <a:lin ang="5400000" scaled="0"/>
              </a:gradFill>
            </a:endParaRPr>
          </a:p>
        </p:txBody>
      </p:sp>
      <p:sp>
        <p:nvSpPr>
          <p:cNvPr id="24" name="TextBox 23"/>
          <p:cNvSpPr txBox="1"/>
          <p:nvPr/>
        </p:nvSpPr>
        <p:spPr>
          <a:xfrm>
            <a:off x="191830" y="5654800"/>
            <a:ext cx="1091438" cy="843655"/>
          </a:xfrm>
          <a:prstGeom prst="rect">
            <a:avLst/>
          </a:prstGeom>
          <a:noFill/>
        </p:spPr>
        <p:txBody>
          <a:bodyPr wrap="none" lIns="179285" tIns="143428" rIns="179285" bIns="143428" rtlCol="0">
            <a:spAutoFit/>
          </a:bodyPr>
          <a:lstStyle/>
          <a:p>
            <a:pPr defTabSz="914379">
              <a:lnSpc>
                <a:spcPct val="90000"/>
              </a:lnSpc>
              <a:spcAft>
                <a:spcPts val="588"/>
              </a:spcAft>
            </a:pPr>
            <a:r>
              <a:rPr lang="en-US" sz="4000" b="1" kern="0" dirty="0" smtClean="0">
                <a:gradFill>
                  <a:gsLst>
                    <a:gs pos="2917">
                      <a:srgbClr val="505050"/>
                    </a:gs>
                    <a:gs pos="30000">
                      <a:srgbClr val="505050"/>
                    </a:gs>
                  </a:gsLst>
                  <a:lin ang="5400000" scaled="0"/>
                </a:gradFill>
              </a:rPr>
              <a:t>8.1</a:t>
            </a:r>
            <a:endParaRPr lang="ru-RU" sz="4000" b="1" kern="0" dirty="0" err="1">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324371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500"/>
                                  </p:stCondLst>
                                  <p:childTnLst>
                                    <p:animMotion origin="layout" path="M -0.03944 -0.00045 L -1.09012E-6 -3.63141E-8 " pathEditMode="relative" rAng="0" ptsTypes="AA">
                                      <p:cBhvr>
                                        <p:cTn id="9" dur="600" fill="hold"/>
                                        <p:tgtEl>
                                          <p:spTgt spid="4"/>
                                        </p:tgtEl>
                                        <p:attrNameLst>
                                          <p:attrName>ppt_x</p:attrName>
                                          <p:attrName>ppt_y</p:attrName>
                                        </p:attrNameLst>
                                      </p:cBhvr>
                                      <p:rCtr x="1966" y="23"/>
                                    </p:animMotion>
                                  </p:childTnLst>
                                </p:cTn>
                              </p:par>
                              <p:par>
                                <p:cTn id="10" presetID="10" presetClass="entr" presetSubtype="0"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0"/>
                                  </p:stCondLst>
                                  <p:childTnLst>
                                    <p:animMotion origin="layout" path="M -0.03944 -0.00046 L -1.66965E-6 3.75851E-6 " pathEditMode="relative" rAng="0" ptsTypes="AA">
                                      <p:cBhvr>
                                        <p:cTn id="14"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UWP: </a:t>
            </a:r>
            <a:r>
              <a:rPr lang="ru-RU" dirty="0" smtClean="0"/>
              <a:t>Платформа универсальных приложений</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46209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28145" y="626124"/>
            <a:ext cx="124441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Смартфон</a:t>
            </a:r>
            <a:endParaRPr lang="en-US" sz="1567" dirty="0">
              <a:solidFill>
                <a:srgbClr val="4F4F4F"/>
              </a:solidFill>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Планшет</a:t>
            </a:r>
            <a:endParaRPr lang="en-US" sz="1567" dirty="0">
              <a:solidFill>
                <a:srgbClr val="4F4F4F"/>
              </a:solidFill>
              <a:latin typeface="Segoe Pro Light"/>
              <a:cs typeface="Segoe UI" panose="020B0502040204020203" pitchFamily="34" charset="0"/>
            </a:endParaRPr>
          </a:p>
        </p:txBody>
      </p:sp>
      <p:sp>
        <p:nvSpPr>
          <p:cNvPr id="41" name="TextBox 40"/>
          <p:cNvSpPr txBox="1"/>
          <p:nvPr/>
        </p:nvSpPr>
        <p:spPr>
          <a:xfrm>
            <a:off x="5783165" y="192031"/>
            <a:ext cx="1966929" cy="65114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ru-RU" sz="1567" dirty="0" smtClean="0">
                <a:solidFill>
                  <a:srgbClr val="4F4F4F"/>
                </a:solidFill>
                <a:latin typeface="Segoe Pro Light"/>
              </a:rPr>
              <a:t>2-в-1</a:t>
            </a:r>
            <a:r>
              <a:rPr lang="en-US" sz="1567" dirty="0">
                <a:solidFill>
                  <a:srgbClr val="4F4F4F"/>
                </a:solidFill>
                <a:latin typeface="Segoe Pro Light"/>
              </a:rPr>
              <a:t/>
            </a:r>
            <a:br>
              <a:rPr lang="en-US" sz="1567" dirty="0">
                <a:solidFill>
                  <a:srgbClr val="4F4F4F"/>
                </a:solidFill>
                <a:latin typeface="Segoe Pro Light"/>
              </a:rPr>
            </a:br>
            <a:r>
              <a:rPr lang="en-US" sz="1567" dirty="0" smtClean="0">
                <a:solidFill>
                  <a:srgbClr val="4F4F4F"/>
                </a:solidFill>
                <a:latin typeface="Segoe Pro Light"/>
              </a:rPr>
              <a:t>(</a:t>
            </a:r>
            <a:r>
              <a:rPr lang="ru-RU" sz="1567" dirty="0" smtClean="0">
                <a:solidFill>
                  <a:srgbClr val="4F4F4F"/>
                </a:solidFill>
                <a:latin typeface="Segoe Pro Light"/>
              </a:rPr>
              <a:t>п</a:t>
            </a:r>
            <a:r>
              <a:rPr lang="ru-RU" sz="1567" dirty="0">
                <a:solidFill>
                  <a:srgbClr val="4F4F4F"/>
                </a:solidFill>
                <a:latin typeface="Segoe Pro Light"/>
              </a:rPr>
              <a:t>л</a:t>
            </a:r>
            <a:r>
              <a:rPr lang="ru-RU" sz="1567" dirty="0" smtClean="0">
                <a:solidFill>
                  <a:srgbClr val="4F4F4F"/>
                </a:solidFill>
                <a:latin typeface="Segoe Pro Light"/>
              </a:rPr>
              <a:t>аншет или </a:t>
            </a:r>
            <a:r>
              <a:rPr lang="ru-RU" sz="1567" dirty="0" err="1" smtClean="0">
                <a:solidFill>
                  <a:srgbClr val="4F4F4F"/>
                </a:solidFill>
                <a:latin typeface="Segoe Pro Light"/>
              </a:rPr>
              <a:t>лаптоп</a:t>
            </a:r>
            <a:r>
              <a:rPr lang="en-US" sz="1567" dirty="0" smtClean="0">
                <a:solidFill>
                  <a:srgbClr val="4F4F4F"/>
                </a:solidFill>
                <a:latin typeface="Segoe Pro Light"/>
              </a:rPr>
              <a:t>)</a:t>
            </a:r>
            <a:endParaRPr lang="en-US" sz="1567" dirty="0">
              <a:solidFill>
                <a:srgbClr val="4F4F4F"/>
              </a:solidFill>
              <a:latin typeface="Segoe Pro Light"/>
            </a:endParaRP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Настольный ПК или всё-в-одном</a:t>
            </a:r>
            <a:endParaRPr lang="en-US" sz="1567" dirty="0">
              <a:solidFill>
                <a:srgbClr val="4F4F4F"/>
              </a:solidFill>
              <a:latin typeface="Segoe Pro Light"/>
              <a:cs typeface="Segoe UI" panose="020B0502040204020203" pitchFamily="34" charset="0"/>
            </a:endParaRP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err="1" smtClean="0">
                <a:solidFill>
                  <a:srgbClr val="4F4F4F"/>
                </a:solidFill>
                <a:latin typeface="Segoe Pro Light"/>
                <a:cs typeface="Segoe UI" panose="020B0502040204020203" pitchFamily="34" charset="0"/>
              </a:rPr>
              <a:t>Фаблет</a:t>
            </a:r>
            <a:endParaRPr lang="en-US" sz="1567" dirty="0">
              <a:solidFill>
                <a:srgbClr val="4F4F4F"/>
              </a:solidFill>
              <a:latin typeface="Segoe Pro Light"/>
              <a:cs typeface="Segoe UI" panose="020B0502040204020203" pitchFamily="34" charset="0"/>
            </a:endParaRP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Б</a:t>
            </a:r>
            <a:r>
              <a:rPr lang="en-US" sz="1567" dirty="0" smtClean="0">
                <a:solidFill>
                  <a:srgbClr val="4F4F4F"/>
                </a:solidFill>
                <a:latin typeface="Segoe Pro Light"/>
                <a:cs typeface="Segoe UI" panose="020B0502040204020203" pitchFamily="34" charset="0"/>
              </a:rPr>
              <a:t>o</a:t>
            </a:r>
            <a:r>
              <a:rPr lang="ru-RU" sz="1567" dirty="0" err="1" smtClean="0">
                <a:solidFill>
                  <a:srgbClr val="4F4F4F"/>
                </a:solidFill>
                <a:latin typeface="Segoe Pro Light"/>
                <a:cs typeface="Segoe UI" panose="020B0502040204020203" pitchFamily="34" charset="0"/>
              </a:rPr>
              <a:t>льшой</a:t>
            </a:r>
            <a:r>
              <a:rPr lang="ru-RU" sz="1567" dirty="0" smtClean="0">
                <a:solidFill>
                  <a:srgbClr val="4F4F4F"/>
                </a:solidFill>
                <a:latin typeface="Segoe Pro Light"/>
                <a:cs typeface="Segoe UI" panose="020B0502040204020203" pitchFamily="34" charset="0"/>
              </a:rPr>
              <a:t> планшет</a:t>
            </a:r>
            <a:endParaRPr lang="en-US" sz="1567" dirty="0">
              <a:solidFill>
                <a:srgbClr val="4F4F4F"/>
              </a:solidFill>
              <a:latin typeface="Segoe Pro Light"/>
              <a:cs typeface="Segoe UI" panose="020B0502040204020203" pitchFamily="34" charset="0"/>
            </a:endParaRPr>
          </a:p>
        </p:txBody>
      </p:sp>
      <p:sp>
        <p:nvSpPr>
          <p:cNvPr id="49" name="TextBox 48"/>
          <p:cNvSpPr txBox="1"/>
          <p:nvPr/>
        </p:nvSpPr>
        <p:spPr>
          <a:xfrm>
            <a:off x="8257989" y="409149"/>
            <a:ext cx="953698" cy="217047"/>
          </a:xfrm>
          <a:prstGeom prst="rect">
            <a:avLst/>
          </a:prstGeom>
          <a:noFill/>
        </p:spPr>
        <p:txBody>
          <a:bodyPr wrap="square" lIns="0" tIns="0" rIns="0" bIns="0" rtlCol="0">
            <a:spAutoFit/>
          </a:bodyPr>
          <a:lstStyle/>
          <a:p>
            <a:pPr algn="ctr" defTabSz="895239">
              <a:lnSpc>
                <a:spcPct val="90000"/>
              </a:lnSpc>
              <a:spcAft>
                <a:spcPts val="587"/>
              </a:spcAft>
            </a:pPr>
            <a:r>
              <a:rPr lang="ru-RU" sz="1567" dirty="0" smtClean="0">
                <a:solidFill>
                  <a:srgbClr val="4F4F4F"/>
                </a:solidFill>
                <a:latin typeface="Segoe Pro Light"/>
                <a:cs typeface="Segoe UI" panose="020B0502040204020203" pitchFamily="34" charset="0"/>
              </a:rPr>
              <a:t>Ноутбук</a:t>
            </a:r>
            <a:endParaRPr lang="en-US" sz="1567" dirty="0">
              <a:solidFill>
                <a:srgbClr val="4F4F4F"/>
              </a:solidFill>
              <a:latin typeface="Segoe Pro Light"/>
              <a:cs typeface="Segoe UI" panose="020B0502040204020203" pitchFamily="34" charset="0"/>
            </a:endParaRP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err="1" smtClean="0">
                <a:solidFill>
                  <a:srgbClr val="4F4F4F"/>
                </a:solidFill>
                <a:latin typeface="Segoe Pro Light"/>
                <a:cs typeface="Segoe UI" panose="020B0502040204020203" pitchFamily="34" charset="0"/>
              </a:rPr>
              <a:t>Hololens</a:t>
            </a:r>
            <a:endParaRPr lang="en-US" sz="1567" dirty="0">
              <a:solidFill>
                <a:srgbClr val="4F4F4F"/>
              </a:solidFill>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3509689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2985789" y="2715571"/>
            <a:ext cx="6220422" cy="535146"/>
          </a:xfrm>
          <a:prstGeom prst="rect">
            <a:avLst/>
          </a:prstGeom>
          <a:noFill/>
        </p:spPr>
        <p:txBody>
          <a:bodyPr wrap="none">
            <a:spAutoFit/>
          </a:bodyPr>
          <a:lstStyle/>
          <a:p>
            <a:pPr algn="ctr" defTabSz="1242115" fontAlgn="base">
              <a:lnSpc>
                <a:spcPct val="90000"/>
              </a:lnSpc>
              <a:spcBef>
                <a:spcPct val="0"/>
              </a:spcBef>
              <a:spcAft>
                <a:spcPct val="0"/>
              </a:spcAft>
              <a:defRPr/>
            </a:pPr>
            <a:r>
              <a:rPr lang="ru-RU"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Различные семейства устройств</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9978" y="2754509"/>
            <a:ext cx="5501835" cy="1107020"/>
          </a:xfrm>
          <a:prstGeom prst="rect">
            <a:avLst/>
          </a:prstGeom>
          <a:noFill/>
        </p:spPr>
        <p:txBody>
          <a:bodyPr wrap="square" lIns="137033" tIns="109626" rIns="137033" bIns="109626" rtlCol="0">
            <a:spAutoFit/>
          </a:bodyPr>
          <a:lstStyle/>
          <a:p>
            <a:pPr algn="ctr" defTabSz="913554">
              <a:lnSpc>
                <a:spcPct val="90000"/>
              </a:lnSpc>
              <a:spcBef>
                <a:spcPts val="599"/>
              </a:spcBef>
            </a:pPr>
            <a:r>
              <a:rPr lang="ru-RU"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Универсальные приложения</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3"/>
            <a:ext cx="2243479" cy="959606"/>
            <a:chOff x="7574900" y="3506973"/>
            <a:chExt cx="1688884" cy="793389"/>
          </a:xfrm>
        </p:grpSpPr>
        <p:sp>
          <p:nvSpPr>
            <p:cNvPr id="76" name="TextBox 75"/>
            <p:cNvSpPr txBox="1"/>
            <p:nvPr/>
          </p:nvSpPr>
          <p:spPr>
            <a:xfrm>
              <a:off x="7853238" y="3506973"/>
              <a:ext cx="1410546" cy="793389"/>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Один магазин</a:t>
              </a:r>
              <a:r>
                <a:rPr lang="en-US" sz="1599" dirty="0" smtClean="0">
                  <a:solidFill>
                    <a:srgbClr val="0078D7">
                      <a:lumMod val="20000"/>
                      <a:lumOff val="80000"/>
                    </a:srgbClr>
                  </a:solidFill>
                </a:rPr>
                <a:t>+</a:t>
              </a:r>
              <a:r>
                <a:rPr lang="en-US" sz="1599" dirty="0">
                  <a:solidFill>
                    <a:srgbClr val="0078D7">
                      <a:lumMod val="20000"/>
                      <a:lumOff val="80000"/>
                    </a:srgbClr>
                  </a:solidFill>
                </a:rPr>
                <a:t/>
              </a:r>
              <a:br>
                <a:rPr lang="en-US" sz="1599" dirty="0">
                  <a:solidFill>
                    <a:srgbClr val="0078D7">
                      <a:lumMod val="20000"/>
                      <a:lumOff val="80000"/>
                    </a:srgbClr>
                  </a:solidFill>
                </a:rPr>
              </a:br>
              <a:r>
                <a:rPr lang="ru-RU" sz="1599" dirty="0" smtClean="0">
                  <a:solidFill>
                    <a:srgbClr val="0078D7">
                      <a:lumMod val="20000"/>
                      <a:lumOff val="80000"/>
                    </a:srgbClr>
                  </a:solidFill>
                </a:rPr>
                <a:t>и центр разработчика</a:t>
              </a:r>
              <a:endParaRPr lang="en-US" sz="1599" dirty="0">
                <a:solidFill>
                  <a:srgbClr val="0078D7">
                    <a:lumMod val="20000"/>
                    <a:lumOff val="80000"/>
                  </a:srgbClr>
                </a:solidFill>
              </a:endParaRP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4" y="3871581"/>
            <a:ext cx="1780079"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ru-RU" sz="1599" dirty="0" err="1" smtClean="0">
                  <a:solidFill>
                    <a:srgbClr val="0078D7">
                      <a:lumMod val="20000"/>
                      <a:lumOff val="80000"/>
                    </a:srgbClr>
                  </a:solidFill>
                </a:rPr>
                <a:t>Переисполь-зование</a:t>
              </a:r>
              <a:r>
                <a:rPr lang="ru-RU" sz="1599" dirty="0" smtClean="0">
                  <a:solidFill>
                    <a:srgbClr val="0078D7">
                      <a:lumMod val="20000"/>
                      <a:lumOff val="80000"/>
                    </a:srgbClr>
                  </a:solidFill>
                </a:rPr>
                <a:t> кода</a:t>
              </a:r>
              <a:endParaRPr lang="en-US" sz="1599" dirty="0">
                <a:solidFill>
                  <a:srgbClr val="0078D7">
                    <a:lumMod val="20000"/>
                    <a:lumOff val="80000"/>
                  </a:srgbClr>
                </a:solidFill>
              </a:endParaRPr>
            </a:p>
          </p:txBody>
        </p:sp>
      </p:grpSp>
      <p:grpSp>
        <p:nvGrpSpPr>
          <p:cNvPr id="83" name="One SDK"/>
          <p:cNvGrpSpPr/>
          <p:nvPr/>
        </p:nvGrpSpPr>
        <p:grpSpPr>
          <a:xfrm>
            <a:off x="5247801" y="4318234"/>
            <a:ext cx="1904758" cy="738135"/>
            <a:chOff x="4428826" y="3733778"/>
            <a:chExt cx="1429891" cy="554114"/>
          </a:xfrm>
        </p:grpSpPr>
        <p:sp>
          <p:nvSpPr>
            <p:cNvPr id="84" name="TextBox 83"/>
            <p:cNvSpPr txBox="1"/>
            <p:nvPr/>
          </p:nvSpPr>
          <p:spPr>
            <a:xfrm>
              <a:off x="4608153" y="3733778"/>
              <a:ext cx="1250564" cy="554114"/>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Одно </a:t>
              </a:r>
              <a:r>
                <a:rPr lang="en-US" sz="1599" dirty="0" smtClean="0">
                  <a:solidFill>
                    <a:srgbClr val="0078D7">
                      <a:lumMod val="20000"/>
                      <a:lumOff val="80000"/>
                    </a:srgbClr>
                  </a:solidFill>
                </a:rPr>
                <a:t>SDK </a:t>
              </a:r>
              <a:r>
                <a:rPr lang="en-US" sz="1599" dirty="0">
                  <a:solidFill>
                    <a:srgbClr val="0078D7">
                      <a:lumMod val="20000"/>
                      <a:lumOff val="80000"/>
                    </a:srgbClr>
                  </a:solidFill>
                </a:rPr>
                <a:t>+ </a:t>
              </a:r>
              <a:r>
                <a:rPr lang="ru-RU" sz="1599" dirty="0" smtClean="0">
                  <a:solidFill>
                    <a:srgbClr val="0078D7">
                      <a:lumMod val="20000"/>
                      <a:lumOff val="80000"/>
                    </a:srgbClr>
                  </a:solidFill>
                </a:rPr>
                <a:t>Инструменты</a:t>
              </a:r>
              <a:endParaRPr lang="en-US" sz="1599" dirty="0">
                <a:solidFill>
                  <a:srgbClr val="0078D7">
                    <a:lumMod val="20000"/>
                    <a:lumOff val="80000"/>
                  </a:srgbClr>
                </a:solidFill>
              </a:endParaRP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80"/>
            <a:ext cx="2055208" cy="738135"/>
            <a:chOff x="1274764" y="3263907"/>
            <a:chExt cx="1542833" cy="554113"/>
          </a:xfrm>
        </p:grpSpPr>
        <p:sp>
          <p:nvSpPr>
            <p:cNvPr id="87" name="TextBox 86"/>
            <p:cNvSpPr txBox="1"/>
            <p:nvPr/>
          </p:nvSpPr>
          <p:spPr>
            <a:xfrm>
              <a:off x="1592022" y="3263907"/>
              <a:ext cx="1225575" cy="554113"/>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Адаптивный интерфейс</a:t>
              </a:r>
              <a:endParaRPr lang="en-US" sz="1599" dirty="0">
                <a:solidFill>
                  <a:srgbClr val="0078D7">
                    <a:lumMod val="20000"/>
                    <a:lumOff val="80000"/>
                  </a:srgbClr>
                </a:solidFill>
              </a:endParaRP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7"/>
            <a:ext cx="2079044" cy="959606"/>
            <a:chOff x="2810595" y="3636234"/>
            <a:chExt cx="1560727" cy="720371"/>
          </a:xfrm>
        </p:grpSpPr>
        <p:sp>
          <p:nvSpPr>
            <p:cNvPr id="95" name="TextBox 94"/>
            <p:cNvSpPr txBox="1"/>
            <p:nvPr/>
          </p:nvSpPr>
          <p:spPr>
            <a:xfrm>
              <a:off x="2988031" y="3636234"/>
              <a:ext cx="1383291" cy="720371"/>
            </a:xfrm>
            <a:prstGeom prst="rect">
              <a:avLst/>
            </a:prstGeom>
            <a:noFill/>
          </p:spPr>
          <p:txBody>
            <a:bodyPr wrap="square" lIns="182711" tIns="146169" rIns="182711" bIns="146169" rtlCol="0">
              <a:spAutoFit/>
            </a:bodyPr>
            <a:lstStyle/>
            <a:p>
              <a:pPr defTabSz="913532">
                <a:lnSpc>
                  <a:spcPct val="90000"/>
                </a:lnSpc>
                <a:spcBef>
                  <a:spcPts val="799"/>
                </a:spcBef>
              </a:pPr>
              <a:r>
                <a:rPr lang="ru-RU" sz="1599" dirty="0" smtClean="0">
                  <a:solidFill>
                    <a:srgbClr val="0078D7">
                      <a:lumMod val="20000"/>
                      <a:lumOff val="80000"/>
                    </a:srgbClr>
                  </a:solidFill>
                </a:rPr>
                <a:t>Естественное </a:t>
              </a:r>
              <a:r>
                <a:rPr lang="ru-RU" sz="1599" dirty="0" err="1" smtClean="0">
                  <a:solidFill>
                    <a:srgbClr val="0078D7">
                      <a:lumMod val="20000"/>
                      <a:lumOff val="80000"/>
                    </a:srgbClr>
                  </a:solidFill>
                </a:rPr>
                <a:t>взаимодей-ствие</a:t>
              </a:r>
              <a:endParaRPr lang="en-US" sz="1599" dirty="0">
                <a:solidFill>
                  <a:srgbClr val="0078D7">
                    <a:lumMod val="20000"/>
                    <a:lumOff val="80000"/>
                  </a:srgbClr>
                </a:solidFill>
              </a:endParaRP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817772" y="4332420"/>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293832" y="4350113"/>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104806" y="5258337"/>
            <a:ext cx="8402941" cy="664207"/>
          </a:xfrm>
          <a:prstGeom prst="rect">
            <a:avLst/>
          </a:prstGeom>
          <a:noFill/>
        </p:spPr>
        <p:txBody>
          <a:bodyPr wrap="none" lIns="137033" tIns="109626" rIns="137033" bIns="109626" rtlCol="0">
            <a:spAutoFit/>
          </a:bodyPr>
          <a:lstStyle/>
          <a:p>
            <a:pPr defTabSz="913554">
              <a:lnSpc>
                <a:spcPct val="90000"/>
              </a:lnSpc>
              <a:spcBef>
                <a:spcPts val="599"/>
              </a:spcBef>
            </a:pPr>
            <a:r>
              <a:rPr lang="ru-RU" sz="3197" dirty="0" smtClean="0">
                <a:solidFill>
                  <a:srgbClr val="0070C0"/>
                </a:solidFill>
                <a:ea typeface="Segoe UI" pitchFamily="34" charset="0"/>
                <a:cs typeface="Segoe UI Light" panose="020B0502040204020203" pitchFamily="34" charset="0"/>
              </a:rPr>
              <a:t>Одна универсальная </a:t>
            </a:r>
            <a:r>
              <a:rPr lang="ru-RU" sz="3197" dirty="0" err="1" smtClean="0">
                <a:solidFill>
                  <a:srgbClr val="0070C0"/>
                </a:solidFill>
                <a:ea typeface="Segoe UI" pitchFamily="34" charset="0"/>
                <a:cs typeface="Segoe UI Light" panose="020B0502040204020203" pitchFamily="34" charset="0"/>
              </a:rPr>
              <a:t>платоформа</a:t>
            </a:r>
            <a:r>
              <a:rPr lang="ru-RU" sz="3197" dirty="0" smtClean="0">
                <a:solidFill>
                  <a:srgbClr val="0070C0"/>
                </a:solidFill>
                <a:ea typeface="Segoe UI" pitchFamily="34" charset="0"/>
                <a:cs typeface="Segoe UI Light" panose="020B0502040204020203" pitchFamily="34" charset="0"/>
              </a:rPr>
              <a:t> </a:t>
            </a:r>
            <a:r>
              <a:rPr lang="en-US" sz="3197" dirty="0" smtClean="0">
                <a:solidFill>
                  <a:srgbClr val="0070C0"/>
                </a:solidFill>
                <a:ea typeface="Segoe UI" pitchFamily="34" charset="0"/>
                <a:cs typeface="Segoe UI Light" panose="020B0502040204020203" pitchFamily="34" charset="0"/>
              </a:rPr>
              <a:t>Windows</a:t>
            </a:r>
            <a:endParaRPr lang="en-US" sz="3197" dirty="0">
              <a:solidFill>
                <a:srgbClr val="0070C0"/>
              </a:solidFill>
              <a:ea typeface="Segoe UI" pitchFamily="34" charset="0"/>
              <a:cs typeface="Segoe UI Light" panose="020B0502040204020203" pitchFamily="34" charset="0"/>
            </a:endParaRPr>
          </a:p>
        </p:txBody>
      </p:sp>
    </p:spTree>
    <p:extLst>
      <p:ext uri="{BB962C8B-B14F-4D97-AF65-F5344CB8AC3E}">
        <p14:creationId xmlns:p14="http://schemas.microsoft.com/office/powerpoint/2010/main" val="1473571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7" y="1206970"/>
              <a:ext cx="2941281" cy="1546366"/>
              <a:chOff x="7288084" y="1435123"/>
              <a:chExt cx="3201705" cy="1429501"/>
            </a:xfrm>
            <a:solidFill>
              <a:srgbClr val="EEECE1">
                <a:lumMod val="75000"/>
              </a:srgbClr>
            </a:solidFill>
          </p:grpSpPr>
          <p:sp>
            <p:nvSpPr>
              <p:cNvPr id="66" name="Snip Diagonal Corner Rectangle 65"/>
              <p:cNvSpPr/>
              <p:nvPr/>
            </p:nvSpPr>
            <p:spPr>
              <a:xfrm>
                <a:off x="9511523"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7" name="Snip Diagonal Corner Rectangle 66"/>
              <p:cNvSpPr/>
              <p:nvPr/>
            </p:nvSpPr>
            <p:spPr>
              <a:xfrm>
                <a:off x="8398443"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smtClean="0">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sp>
        <p:nvSpPr>
          <p:cNvPr id="2" name="TextBox 1"/>
          <p:cNvSpPr txBox="1"/>
          <p:nvPr/>
        </p:nvSpPr>
        <p:spPr>
          <a:xfrm>
            <a:off x="10571049" y="1769050"/>
            <a:ext cx="59535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a:t>
            </a:r>
            <a:endParaRPr lang="ru-RU" sz="2400" dirty="0" err="1" smtClean="0">
              <a:solidFill>
                <a:schemeClr val="bg1"/>
              </a:solidFill>
            </a:endParaRPr>
          </a:p>
        </p:txBody>
      </p:sp>
    </p:spTree>
    <p:extLst>
      <p:ext uri="{BB962C8B-B14F-4D97-AF65-F5344CB8AC3E}">
        <p14:creationId xmlns:p14="http://schemas.microsoft.com/office/powerpoint/2010/main" val="2951027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1C1284F2-D5A2-482D-9283-38905BD416F7}">
  <ds:schemaRefs>
    <ds:schemaRef ds:uri="http://schemas.microsoft.com/sharepoint/v3/contenttype/forms"/>
  </ds:schemaRefs>
</ds:datastoreItem>
</file>

<file path=customXml/itemProps3.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3471</TotalTime>
  <Words>1823</Words>
  <Application>Microsoft Office PowerPoint</Application>
  <PresentationFormat>Широкоэкранный</PresentationFormat>
  <Paragraphs>249</Paragraphs>
  <Slides>20</Slides>
  <Notes>8</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4</vt:i4>
      </vt:variant>
      <vt:variant>
        <vt:lpstr>Заголовки слайдов</vt:lpstr>
      </vt:variant>
      <vt:variant>
        <vt:i4>20</vt:i4>
      </vt:variant>
    </vt:vector>
  </HeadingPairs>
  <TitlesOfParts>
    <vt:vector size="35" baseType="lpstr">
      <vt:lpstr>Arial</vt:lpstr>
      <vt:lpstr>Calibri</vt:lpstr>
      <vt:lpstr>Consolas</vt:lpstr>
      <vt:lpstr>Segoe Light</vt:lpstr>
      <vt:lpstr>Segoe Pro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Введение в разработку универсальных приложений на платформе Windows  Модуль 1.1: Введение в UWP</vt:lpstr>
      <vt:lpstr>Платформа Microsoft</vt:lpstr>
      <vt:lpstr>В каком мире мы живём…</vt:lpstr>
      <vt:lpstr>Презентация PowerPoint</vt:lpstr>
      <vt:lpstr>Презентация PowerPoint</vt:lpstr>
      <vt:lpstr>UWP: Платформа универсальных приложений</vt:lpstr>
      <vt:lpstr>Презентация PowerPoint</vt:lpstr>
      <vt:lpstr>Презентация PowerPoint</vt:lpstr>
      <vt:lpstr>Презентация PowerPoint</vt:lpstr>
      <vt:lpstr>Универсальная платформа приложений: API</vt:lpstr>
      <vt:lpstr>Что нужно для разработки UWP-приложения?</vt:lpstr>
      <vt:lpstr>Что представляет собой UWP-приложение</vt:lpstr>
      <vt:lpstr>Разделение дизайна и поведения</vt:lpstr>
      <vt:lpstr>DEMO 01: OpenWeatherMap.Simple</vt:lpstr>
      <vt:lpstr>Асинхронное программирование</vt:lpstr>
      <vt:lpstr>Как организовать обновление страницы</vt:lpstr>
      <vt:lpstr>DEMO 02: OpenWeatherMap с авто-обновлением</vt:lpstr>
      <vt:lpstr>Мораль</vt:lpstr>
      <vt:lpstr>Контакты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Dmitry Soshnikov</cp:lastModifiedBy>
  <cp:revision>108</cp:revision>
  <dcterms:created xsi:type="dcterms:W3CDTF">2013-05-05T18:28:09Z</dcterms:created>
  <dcterms:modified xsi:type="dcterms:W3CDTF">2015-12-06T13:36:15Z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